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62" r:id="rId2"/>
    <p:sldId id="294" r:id="rId3"/>
    <p:sldId id="282" r:id="rId4"/>
    <p:sldId id="305" r:id="rId5"/>
    <p:sldId id="306" r:id="rId6"/>
    <p:sldId id="307" r:id="rId7"/>
    <p:sldId id="309" r:id="rId8"/>
    <p:sldId id="310" r:id="rId9"/>
    <p:sldId id="311" r:id="rId10"/>
    <p:sldId id="315" r:id="rId11"/>
    <p:sldId id="312" r:id="rId12"/>
    <p:sldId id="317" r:id="rId13"/>
    <p:sldId id="319" r:id="rId14"/>
    <p:sldId id="318" r:id="rId15"/>
    <p:sldId id="321" r:id="rId16"/>
    <p:sldId id="320" r:id="rId17"/>
    <p:sldId id="322" r:id="rId18"/>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4660"/>
  </p:normalViewPr>
  <p:slideViewPr>
    <p:cSldViewPr snapToGrid="0">
      <p:cViewPr varScale="1">
        <p:scale>
          <a:sx n="116" d="100"/>
          <a:sy n="116" d="100"/>
        </p:scale>
        <p:origin x="360"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02336275-4FEB-4056-A38F-C938C0B480EC}" type="datetimeFigureOut">
              <a:rPr lang="it-IT" smtClean="0"/>
              <a:pPr/>
              <a:t>28/03/2018</a:t>
            </a:fld>
            <a:endParaRPr lang="it-IT"/>
          </a:p>
        </p:txBody>
      </p:sp>
      <p:sp>
        <p:nvSpPr>
          <p:cNvPr id="4" name="Segnaposto piè di pagina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92A93C44-27D1-4C0C-B26E-3178ACFE483F}" type="slidenum">
              <a:rPr lang="it-IT" smtClean="0"/>
              <a:pPr/>
              <a:t>‹N›</a:t>
            </a:fld>
            <a:endParaRPr lang="it-IT"/>
          </a:p>
        </p:txBody>
      </p:sp>
    </p:spTree>
    <p:extLst>
      <p:ext uri="{BB962C8B-B14F-4D97-AF65-F5344CB8AC3E}">
        <p14:creationId xmlns:p14="http://schemas.microsoft.com/office/powerpoint/2010/main" val="398598444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54424AD-EC67-4261-AA5E-A69A00AFA1F5}" type="datetimeFigureOut">
              <a:rPr lang="it-IT" smtClean="0"/>
              <a:pPr/>
              <a:t>28/03/2018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CAE24C7-FA30-434C-950B-2BA488543476}" type="slidenum">
              <a:rPr lang="it-IT" smtClean="0"/>
              <a:pPr/>
              <a:t>‹N›</a:t>
            </a:fld>
            <a:endParaRPr lang="it-IT"/>
          </a:p>
        </p:txBody>
      </p:sp>
    </p:spTree>
    <p:extLst>
      <p:ext uri="{BB962C8B-B14F-4D97-AF65-F5344CB8AC3E}">
        <p14:creationId xmlns:p14="http://schemas.microsoft.com/office/powerpoint/2010/main" val="1366315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54424AD-EC67-4261-AA5E-A69A00AFA1F5}" type="datetimeFigureOut">
              <a:rPr lang="it-IT" smtClean="0"/>
              <a:pPr/>
              <a:t>28/03/2018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CAE24C7-FA30-434C-950B-2BA488543476}" type="slidenum">
              <a:rPr lang="it-IT" smtClean="0"/>
              <a:pPr/>
              <a:t>‹N›</a:t>
            </a:fld>
            <a:endParaRPr lang="it-IT"/>
          </a:p>
        </p:txBody>
      </p:sp>
    </p:spTree>
    <p:extLst>
      <p:ext uri="{BB962C8B-B14F-4D97-AF65-F5344CB8AC3E}">
        <p14:creationId xmlns:p14="http://schemas.microsoft.com/office/powerpoint/2010/main" val="2188969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54424AD-EC67-4261-AA5E-A69A00AFA1F5}" type="datetimeFigureOut">
              <a:rPr lang="it-IT" smtClean="0"/>
              <a:pPr/>
              <a:t>28/03/2018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CAE24C7-FA30-434C-950B-2BA488543476}" type="slidenum">
              <a:rPr lang="it-IT" smtClean="0"/>
              <a:pPr/>
              <a:t>‹N›</a:t>
            </a:fld>
            <a:endParaRPr lang="it-IT"/>
          </a:p>
        </p:txBody>
      </p:sp>
    </p:spTree>
    <p:extLst>
      <p:ext uri="{BB962C8B-B14F-4D97-AF65-F5344CB8AC3E}">
        <p14:creationId xmlns:p14="http://schemas.microsoft.com/office/powerpoint/2010/main" val="947651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54424AD-EC67-4261-AA5E-A69A00AFA1F5}" type="datetimeFigureOut">
              <a:rPr lang="it-IT" smtClean="0"/>
              <a:pPr/>
              <a:t>28/03/2018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CAE24C7-FA30-434C-950B-2BA488543476}" type="slidenum">
              <a:rPr lang="it-IT" smtClean="0"/>
              <a:pPr/>
              <a:t>‹N›</a:t>
            </a:fld>
            <a:endParaRPr lang="it-IT"/>
          </a:p>
        </p:txBody>
      </p:sp>
    </p:spTree>
    <p:extLst>
      <p:ext uri="{BB962C8B-B14F-4D97-AF65-F5344CB8AC3E}">
        <p14:creationId xmlns:p14="http://schemas.microsoft.com/office/powerpoint/2010/main" val="4107721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654424AD-EC67-4261-AA5E-A69A00AFA1F5}" type="datetimeFigureOut">
              <a:rPr lang="it-IT" smtClean="0"/>
              <a:pPr/>
              <a:t>28/03/2018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CAE24C7-FA30-434C-950B-2BA488543476}" type="slidenum">
              <a:rPr lang="it-IT" smtClean="0"/>
              <a:pPr/>
              <a:t>‹N›</a:t>
            </a:fld>
            <a:endParaRPr lang="it-IT"/>
          </a:p>
        </p:txBody>
      </p:sp>
    </p:spTree>
    <p:extLst>
      <p:ext uri="{BB962C8B-B14F-4D97-AF65-F5344CB8AC3E}">
        <p14:creationId xmlns:p14="http://schemas.microsoft.com/office/powerpoint/2010/main" val="395292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54424AD-EC67-4261-AA5E-A69A00AFA1F5}" type="datetimeFigureOut">
              <a:rPr lang="it-IT" smtClean="0"/>
              <a:pPr/>
              <a:t>28/03/2018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CAE24C7-FA30-434C-950B-2BA488543476}" type="slidenum">
              <a:rPr lang="it-IT" smtClean="0"/>
              <a:pPr/>
              <a:t>‹N›</a:t>
            </a:fld>
            <a:endParaRPr lang="it-IT"/>
          </a:p>
        </p:txBody>
      </p:sp>
    </p:spTree>
    <p:extLst>
      <p:ext uri="{BB962C8B-B14F-4D97-AF65-F5344CB8AC3E}">
        <p14:creationId xmlns:p14="http://schemas.microsoft.com/office/powerpoint/2010/main" val="804791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54424AD-EC67-4261-AA5E-A69A00AFA1F5}" type="datetimeFigureOut">
              <a:rPr lang="it-IT" smtClean="0"/>
              <a:pPr/>
              <a:t>28/03/2018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CAE24C7-FA30-434C-950B-2BA488543476}" type="slidenum">
              <a:rPr lang="it-IT" smtClean="0"/>
              <a:pPr/>
              <a:t>‹N›</a:t>
            </a:fld>
            <a:endParaRPr lang="it-IT"/>
          </a:p>
        </p:txBody>
      </p:sp>
    </p:spTree>
    <p:extLst>
      <p:ext uri="{BB962C8B-B14F-4D97-AF65-F5344CB8AC3E}">
        <p14:creationId xmlns:p14="http://schemas.microsoft.com/office/powerpoint/2010/main" val="4072680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54424AD-EC67-4261-AA5E-A69A00AFA1F5}" type="datetimeFigureOut">
              <a:rPr lang="it-IT" smtClean="0"/>
              <a:pPr/>
              <a:t>28/03/2018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CAE24C7-FA30-434C-950B-2BA488543476}" type="slidenum">
              <a:rPr lang="it-IT" smtClean="0"/>
              <a:pPr/>
              <a:t>‹N›</a:t>
            </a:fld>
            <a:endParaRPr lang="it-IT"/>
          </a:p>
        </p:txBody>
      </p:sp>
    </p:spTree>
    <p:extLst>
      <p:ext uri="{BB962C8B-B14F-4D97-AF65-F5344CB8AC3E}">
        <p14:creationId xmlns:p14="http://schemas.microsoft.com/office/powerpoint/2010/main" val="3486217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54424AD-EC67-4261-AA5E-A69A00AFA1F5}" type="datetimeFigureOut">
              <a:rPr lang="it-IT" smtClean="0"/>
              <a:pPr/>
              <a:t>28/03/2018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CAE24C7-FA30-434C-950B-2BA488543476}" type="slidenum">
              <a:rPr lang="it-IT" smtClean="0"/>
              <a:pPr/>
              <a:t>‹N›</a:t>
            </a:fld>
            <a:endParaRPr lang="it-IT"/>
          </a:p>
        </p:txBody>
      </p:sp>
    </p:spTree>
    <p:extLst>
      <p:ext uri="{BB962C8B-B14F-4D97-AF65-F5344CB8AC3E}">
        <p14:creationId xmlns:p14="http://schemas.microsoft.com/office/powerpoint/2010/main" val="3016868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54424AD-EC67-4261-AA5E-A69A00AFA1F5}" type="datetimeFigureOut">
              <a:rPr lang="it-IT" smtClean="0"/>
              <a:pPr/>
              <a:t>28/03/2018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CAE24C7-FA30-434C-950B-2BA488543476}" type="slidenum">
              <a:rPr lang="it-IT" smtClean="0"/>
              <a:pPr/>
              <a:t>‹N›</a:t>
            </a:fld>
            <a:endParaRPr lang="it-IT"/>
          </a:p>
        </p:txBody>
      </p:sp>
    </p:spTree>
    <p:extLst>
      <p:ext uri="{BB962C8B-B14F-4D97-AF65-F5344CB8AC3E}">
        <p14:creationId xmlns:p14="http://schemas.microsoft.com/office/powerpoint/2010/main" val="2238631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54424AD-EC67-4261-AA5E-A69A00AFA1F5}" type="datetimeFigureOut">
              <a:rPr lang="it-IT" smtClean="0"/>
              <a:pPr/>
              <a:t>28/03/2018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CAE24C7-FA30-434C-950B-2BA488543476}" type="slidenum">
              <a:rPr lang="it-IT" smtClean="0"/>
              <a:pPr/>
              <a:t>‹N›</a:t>
            </a:fld>
            <a:endParaRPr lang="it-IT"/>
          </a:p>
        </p:txBody>
      </p:sp>
    </p:spTree>
    <p:extLst>
      <p:ext uri="{BB962C8B-B14F-4D97-AF65-F5344CB8AC3E}">
        <p14:creationId xmlns:p14="http://schemas.microsoft.com/office/powerpoint/2010/main" val="2136671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4424AD-EC67-4261-AA5E-A69A00AFA1F5}" type="datetimeFigureOut">
              <a:rPr lang="it-IT" smtClean="0"/>
              <a:pPr/>
              <a:t>28/03/2018</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AE24C7-FA30-434C-950B-2BA488543476}" type="slidenum">
              <a:rPr lang="it-IT" smtClean="0"/>
              <a:pPr/>
              <a:t>‹N›</a:t>
            </a:fld>
            <a:endParaRPr lang="it-IT"/>
          </a:p>
        </p:txBody>
      </p:sp>
    </p:spTree>
    <p:extLst>
      <p:ext uri="{BB962C8B-B14F-4D97-AF65-F5344CB8AC3E}">
        <p14:creationId xmlns:p14="http://schemas.microsoft.com/office/powerpoint/2010/main" val="1060387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7.emf"/><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7"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49400" y="2372690"/>
            <a:ext cx="9144000" cy="2739645"/>
          </a:xfrm>
        </p:spPr>
        <p:txBody>
          <a:bodyPr>
            <a:normAutofit fontScale="90000"/>
          </a:bodyPr>
          <a:lstStyle/>
          <a:p>
            <a:r>
              <a:rPr lang="it-IT" sz="4800" b="1" dirty="0" smtClean="0">
                <a:solidFill>
                  <a:schemeClr val="bg2">
                    <a:lumMod val="25000"/>
                  </a:schemeClr>
                </a:solidFill>
                <a:latin typeface="Garamond" pitchFamily="18" charset="0"/>
              </a:rPr>
              <a:t>PIANO</a:t>
            </a:r>
            <a:r>
              <a:rPr lang="it-IT" sz="4800" b="1" dirty="0" smtClean="0">
                <a:latin typeface="Garamond" pitchFamily="18" charset="0"/>
              </a:rPr>
              <a:t> </a:t>
            </a:r>
            <a:br>
              <a:rPr lang="it-IT" sz="4800" b="1" dirty="0" smtClean="0">
                <a:latin typeface="Garamond" pitchFamily="18" charset="0"/>
              </a:rPr>
            </a:br>
            <a:r>
              <a:rPr lang="it-IT" sz="3600" b="1" dirty="0" smtClean="0">
                <a:solidFill>
                  <a:schemeClr val="bg2">
                    <a:lumMod val="50000"/>
                  </a:schemeClr>
                </a:solidFill>
                <a:latin typeface="Garamond" pitchFamily="18" charset="0"/>
              </a:rPr>
              <a:t>per gli interventi e i servizi sociali</a:t>
            </a:r>
            <a:br>
              <a:rPr lang="it-IT" sz="3600" b="1" dirty="0" smtClean="0">
                <a:solidFill>
                  <a:schemeClr val="bg2">
                    <a:lumMod val="50000"/>
                  </a:schemeClr>
                </a:solidFill>
                <a:latin typeface="Garamond" pitchFamily="18" charset="0"/>
              </a:rPr>
            </a:br>
            <a:r>
              <a:rPr lang="it-IT" sz="3600" b="1" dirty="0" smtClean="0">
                <a:solidFill>
                  <a:schemeClr val="bg2">
                    <a:lumMod val="50000"/>
                  </a:schemeClr>
                </a:solidFill>
                <a:latin typeface="Garamond" pitchFamily="18" charset="0"/>
              </a:rPr>
              <a:t>di contrasto alla</a:t>
            </a:r>
            <a:r>
              <a:rPr lang="it-IT" sz="4800" b="1" dirty="0" smtClean="0">
                <a:latin typeface="Garamond" pitchFamily="18" charset="0"/>
              </a:rPr>
              <a:t/>
            </a:r>
            <a:br>
              <a:rPr lang="it-IT" sz="4800" b="1" dirty="0" smtClean="0">
                <a:latin typeface="Garamond" pitchFamily="18" charset="0"/>
              </a:rPr>
            </a:br>
            <a:r>
              <a:rPr lang="it-IT" sz="4800" b="1" dirty="0" smtClean="0">
                <a:solidFill>
                  <a:schemeClr val="bg2">
                    <a:lumMod val="25000"/>
                  </a:schemeClr>
                </a:solidFill>
                <a:latin typeface="Garamond" pitchFamily="18" charset="0"/>
              </a:rPr>
              <a:t>POVERTÀ</a:t>
            </a:r>
            <a:r>
              <a:rPr lang="it-IT" sz="4800" b="1" dirty="0" smtClean="0">
                <a:latin typeface="Garamond" pitchFamily="18" charset="0"/>
              </a:rPr>
              <a:t/>
            </a:r>
            <a:br>
              <a:rPr lang="it-IT" sz="4800" b="1" dirty="0" smtClean="0">
                <a:latin typeface="Garamond" pitchFamily="18" charset="0"/>
              </a:rPr>
            </a:br>
            <a:r>
              <a:rPr lang="it-IT" sz="4800" b="1" dirty="0" smtClean="0">
                <a:solidFill>
                  <a:schemeClr val="bg2">
                    <a:lumMod val="50000"/>
                  </a:schemeClr>
                </a:solidFill>
                <a:latin typeface="Garamond" pitchFamily="18" charset="0"/>
              </a:rPr>
              <a:t>2018-20</a:t>
            </a:r>
            <a:r>
              <a:rPr lang="it-IT" sz="4800" b="1" dirty="0" smtClean="0">
                <a:latin typeface="Garamond" pitchFamily="18" charset="0"/>
              </a:rPr>
              <a:t> </a:t>
            </a:r>
            <a:endParaRPr lang="it-IT" sz="2200" b="1" dirty="0">
              <a:latin typeface="Garamond" pitchFamily="18" charset="0"/>
            </a:endParaRPr>
          </a:p>
        </p:txBody>
      </p:sp>
      <p:pic>
        <p:nvPicPr>
          <p:cNvPr id="3" name="Immagine 2"/>
          <p:cNvPicPr>
            <a:picLocks noChangeAspect="1"/>
          </p:cNvPicPr>
          <p:nvPr/>
        </p:nvPicPr>
        <p:blipFill>
          <a:blip r:embed="rId2" cstate="print"/>
          <a:stretch>
            <a:fillRect/>
          </a:stretch>
        </p:blipFill>
        <p:spPr>
          <a:xfrm>
            <a:off x="482144" y="363019"/>
            <a:ext cx="4733323" cy="1261501"/>
          </a:xfrm>
          <a:prstGeom prst="rect">
            <a:avLst/>
          </a:prstGeom>
        </p:spPr>
      </p:pic>
      <p:pic>
        <p:nvPicPr>
          <p:cNvPr id="5" name="Immagine 4"/>
          <p:cNvPicPr>
            <a:picLocks noChangeAspect="1"/>
          </p:cNvPicPr>
          <p:nvPr/>
        </p:nvPicPr>
        <p:blipFill>
          <a:blip r:embed="rId3"/>
          <a:stretch>
            <a:fillRect/>
          </a:stretch>
        </p:blipFill>
        <p:spPr>
          <a:xfrm>
            <a:off x="10221216" y="398802"/>
            <a:ext cx="1225718" cy="1225718"/>
          </a:xfrm>
          <a:prstGeom prst="rect">
            <a:avLst/>
          </a:prstGeom>
        </p:spPr>
      </p:pic>
    </p:spTree>
    <p:extLst>
      <p:ext uri="{BB962C8B-B14F-4D97-AF65-F5344CB8AC3E}">
        <p14:creationId xmlns:p14="http://schemas.microsoft.com/office/powerpoint/2010/main" val="32258873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406411" y="96642"/>
            <a:ext cx="10515600" cy="777875"/>
          </a:xfrm>
        </p:spPr>
        <p:txBody>
          <a:bodyPr>
            <a:normAutofit/>
          </a:bodyPr>
          <a:lstStyle/>
          <a:p>
            <a:r>
              <a:rPr lang="it-IT" sz="2400" b="1" dirty="0" smtClean="0"/>
              <a:t>Le priorità: il servizio sociale professionale</a:t>
            </a:r>
            <a:endParaRPr lang="it-IT" sz="2400" dirty="0"/>
          </a:p>
        </p:txBody>
      </p:sp>
      <p:sp>
        <p:nvSpPr>
          <p:cNvPr id="4" name="Segnaposto testo 3"/>
          <p:cNvSpPr>
            <a:spLocks noGrp="1"/>
          </p:cNvSpPr>
          <p:nvPr>
            <p:ph idx="1"/>
          </p:nvPr>
        </p:nvSpPr>
        <p:spPr>
          <a:xfrm>
            <a:off x="4692523" y="731669"/>
            <a:ext cx="7177744" cy="6219404"/>
          </a:xfrm>
        </p:spPr>
        <p:txBody>
          <a:bodyPr>
            <a:noAutofit/>
          </a:bodyPr>
          <a:lstStyle/>
          <a:p>
            <a:pPr marL="0" indent="0" algn="just">
              <a:spcBef>
                <a:spcPts val="0"/>
              </a:spcBef>
              <a:buNone/>
            </a:pPr>
            <a:r>
              <a:rPr lang="it-IT" sz="1200" dirty="0" smtClean="0"/>
              <a:t>Le </a:t>
            </a:r>
            <a:r>
              <a:rPr lang="it-IT" sz="1200" dirty="0"/>
              <a:t>priorità per l’utilizzo delle risorse assegnate vengono definite nella logica degli obiettivi di servizio, come strumento per avviare il riconoscimento di livelli essenziali delle prestazioni, tenuto conto delle risorse disponibili. </a:t>
            </a:r>
            <a:endParaRPr lang="it-IT" sz="1200" dirty="0" smtClean="0"/>
          </a:p>
          <a:p>
            <a:pPr marL="0" indent="0" algn="just">
              <a:spcBef>
                <a:spcPts val="0"/>
              </a:spcBef>
              <a:buNone/>
            </a:pPr>
            <a:r>
              <a:rPr lang="it-IT" sz="1200" dirty="0" smtClean="0"/>
              <a:t>Il primo servizio che appare opportuno prendere in considerazione è quello del </a:t>
            </a:r>
            <a:r>
              <a:rPr lang="it-IT" sz="1200" b="1" dirty="0" smtClean="0"/>
              <a:t>servizio sociale professionale</a:t>
            </a:r>
            <a:r>
              <a:rPr lang="it-IT" sz="1200" dirty="0" smtClean="0"/>
              <a:t>, le cui </a:t>
            </a:r>
            <a:r>
              <a:rPr lang="it-IT" sz="1200" dirty="0"/>
              <a:t>funzioni – al di là degli specifici interventi attivati – </a:t>
            </a:r>
            <a:r>
              <a:rPr lang="it-IT" sz="1200" dirty="0" smtClean="0"/>
              <a:t>sono essenziali per dare </a:t>
            </a:r>
            <a:r>
              <a:rPr lang="it-IT" sz="1200" dirty="0"/>
              <a:t>concreta attuazione al </a:t>
            </a:r>
            <a:r>
              <a:rPr lang="it-IT" sz="1200" dirty="0" smtClean="0"/>
              <a:t>REI: tale servizio </a:t>
            </a:r>
            <a:r>
              <a:rPr lang="it-IT" sz="1200" b="1" dirty="0" smtClean="0"/>
              <a:t>costituisce il perno attorno a cui ruota tutto l’impianto di attivazione e inclusione sociale della misura</a:t>
            </a:r>
            <a:r>
              <a:rPr lang="it-IT" sz="1200" dirty="0" smtClean="0"/>
              <a:t>, dal </a:t>
            </a:r>
            <a:r>
              <a:rPr lang="it-IT" sz="1200" dirty="0"/>
              <a:t>momento del </a:t>
            </a:r>
            <a:r>
              <a:rPr lang="it-IT" sz="1200" i="1" dirty="0" err="1"/>
              <a:t>pre-assessment</a:t>
            </a:r>
            <a:r>
              <a:rPr lang="it-IT" sz="1200" i="1" dirty="0"/>
              <a:t> </a:t>
            </a:r>
            <a:r>
              <a:rPr lang="it-IT" sz="1200" dirty="0"/>
              <a:t>(l’analisi preliminare in cui si decide il successivo percorso nei servizi) alla </a:t>
            </a:r>
            <a:r>
              <a:rPr lang="it-IT" sz="1200" dirty="0" smtClean="0"/>
              <a:t>progettazione. Peraltro, l’interesse </a:t>
            </a:r>
            <a:r>
              <a:rPr lang="it-IT" sz="1200" dirty="0"/>
              <a:t>prioritario per il rafforzamento del servizio sociale professionale è anche esplicitato dal legislatore che in legge di </a:t>
            </a:r>
            <a:r>
              <a:rPr lang="it-IT" sz="1200" dirty="0" smtClean="0"/>
              <a:t>bilancio per il 2018 a </a:t>
            </a:r>
            <a:r>
              <a:rPr lang="it-IT" sz="1200" dirty="0"/>
              <a:t>tale fine stabilisce che possano essere effettuate </a:t>
            </a:r>
            <a:r>
              <a:rPr lang="it-IT" sz="1200" b="1" dirty="0"/>
              <a:t>assunzioni di assistenti sociali</a:t>
            </a:r>
            <a:r>
              <a:rPr lang="it-IT" sz="1200" dirty="0"/>
              <a:t> con rapporto di lavoro a tempo determinato </a:t>
            </a:r>
            <a:r>
              <a:rPr lang="it-IT" sz="1200" b="1" dirty="0"/>
              <a:t>in deroga ai vincoli di contenimento della spesa di personale</a:t>
            </a:r>
            <a:r>
              <a:rPr lang="it-IT" sz="1200" dirty="0"/>
              <a:t>, </a:t>
            </a:r>
            <a:r>
              <a:rPr lang="it-IT" sz="1200" b="1" dirty="0"/>
              <a:t>nei limiti di un terzo delle risorse attribuite</a:t>
            </a:r>
            <a:r>
              <a:rPr lang="it-IT" sz="1200" dirty="0"/>
              <a:t> a ciascun ambito a valere sulla quota del </a:t>
            </a:r>
            <a:r>
              <a:rPr lang="it-IT" sz="1200" dirty="0" smtClean="0"/>
              <a:t>Fondo </a:t>
            </a:r>
            <a:r>
              <a:rPr lang="it-IT" sz="1200" dirty="0"/>
              <a:t>povertà per interventi e servizi sociali. </a:t>
            </a:r>
            <a:endParaRPr lang="it-IT" sz="1200" dirty="0" smtClean="0"/>
          </a:p>
          <a:p>
            <a:pPr marL="0" indent="0" algn="just">
              <a:spcBef>
                <a:spcPts val="0"/>
              </a:spcBef>
              <a:buNone/>
            </a:pPr>
            <a:r>
              <a:rPr lang="it-IT" sz="1200" dirty="0" smtClean="0"/>
              <a:t>Ma qual è lo stato del servizio sociale professionale nei comuni? In media, secondo l’indagine Istat, la spesa ogni mille residenti è pari a 6,6 </a:t>
            </a:r>
            <a:r>
              <a:rPr lang="it-IT" sz="1200" dirty="0"/>
              <a:t>mila euro </a:t>
            </a:r>
            <a:r>
              <a:rPr lang="it-IT" sz="1200" dirty="0" smtClean="0"/>
              <a:t>considerando tutta l’utenza del servizio sociale e </a:t>
            </a:r>
            <a:r>
              <a:rPr lang="it-IT" sz="1200" dirty="0"/>
              <a:t>a poco più di mille euro nello specifico dell’area </a:t>
            </a:r>
            <a:r>
              <a:rPr lang="it-IT" sz="1200" dirty="0" smtClean="0"/>
              <a:t>povertà. Una prima considerazione riguarda proprio l’estensione del servizio sociale professionale nell’area di utenza povertà: come si può osservare nella figura </a:t>
            </a:r>
            <a:r>
              <a:rPr lang="it-IT" sz="1200" dirty="0"/>
              <a:t>in alto a </a:t>
            </a:r>
            <a:r>
              <a:rPr lang="it-IT" sz="1200" dirty="0" smtClean="0"/>
              <a:t>sinistra, in cui tutti </a:t>
            </a:r>
            <a:r>
              <a:rPr lang="it-IT" sz="1200" dirty="0"/>
              <a:t>gli ambiti territoriali sono ordinati in base alla </a:t>
            </a:r>
            <a:r>
              <a:rPr lang="it-IT" sz="1200" dirty="0" smtClean="0"/>
              <a:t>spesa sia per tutta l’utenza che per la sola area povertà, quest’ultima è notevolmente più bassa di quella totale (pur essendo leggermente superiore al 7% del totale della spesa commentato nella pagina precedente); inoltre – e più significativamente – nell’area povertà, in più del 10% degli ambiti la spesa è assente e in più di un quarto la spesa è trascurabile (meno di 200 euro ogni mille residenti). Non siamo in grado, sulla base dei dati disponibili, di esprimerci in maniera conclusiva su questi numeri (la funzione del servizio sociale professionale è spesso indivisibile e quindi potrebbe essere classificata sotto altre aree di utenza oppure potrebbe non esserci un problema di povertà in un certo numero di ambiti), ma l’impressione è che </a:t>
            </a:r>
            <a:r>
              <a:rPr lang="it-IT" sz="1200" b="1" dirty="0" smtClean="0"/>
              <a:t>in vaste aree del paese il servizio non sia attivato pur in presenza di un bisogno legato alla povertà</a:t>
            </a:r>
            <a:r>
              <a:rPr lang="it-IT" sz="1200" dirty="0" smtClean="0"/>
              <a:t>. </a:t>
            </a:r>
          </a:p>
          <a:p>
            <a:pPr marL="0" indent="0" algn="just">
              <a:spcBef>
                <a:spcPts val="0"/>
              </a:spcBef>
              <a:buNone/>
            </a:pPr>
            <a:r>
              <a:rPr lang="it-IT" sz="1200" dirty="0" smtClean="0"/>
              <a:t>Ma, più in generale, quel che è certo è che la </a:t>
            </a:r>
            <a:r>
              <a:rPr lang="it-IT" sz="1200" b="1" dirty="0"/>
              <a:t>spesa </a:t>
            </a:r>
            <a:r>
              <a:rPr lang="it-IT" sz="1200" b="1" dirty="0" smtClean="0"/>
              <a:t>media è</a:t>
            </a:r>
            <a:r>
              <a:rPr lang="it-IT" sz="1200" dirty="0" smtClean="0"/>
              <a:t> </a:t>
            </a:r>
            <a:r>
              <a:rPr lang="it-IT" sz="1200" b="1" dirty="0"/>
              <a:t>lontana dal rappresentare un livello di servizio garantito in modo uniforme </a:t>
            </a:r>
            <a:r>
              <a:rPr lang="it-IT" sz="1200" dirty="0"/>
              <a:t>alla totalità della popolazione sull’intero territorio nazionale. </a:t>
            </a:r>
            <a:r>
              <a:rPr lang="it-IT" sz="1200" dirty="0" smtClean="0"/>
              <a:t>Anche considerando il servizio offerto a tutta l’utenza, e non solo ai poveri, nel 10% di ambiti in cui la spesa è più bassa (p10), al più i comuni hanno speso 750 euro ogni mille residenti (si è già detto che la spesa è invece nulla nello specifico della povertà); all’altro estremo – il 10% di ambiti in cui si spende di più (p90) – la spesa è di almeno 12,2 mila euro per tutta l’utenza e di 2,2 mila euro nell’area povertà. Nell’ambito mediano, la spesa ogni mille residenti è di 4,9 mila euro per tutta l’utenza e di 560 euro per la povertà, valori sensibilmente inferiori alla media nazionale prima indicata (6,6 mila euro e mille). Anche pesando gli ambiti per la popolazione residente (figura </a:t>
            </a:r>
            <a:r>
              <a:rPr lang="it-IT" sz="1200" dirty="0"/>
              <a:t>in basso), </a:t>
            </a:r>
            <a:r>
              <a:rPr lang="it-IT" sz="1200" dirty="0" smtClean="0"/>
              <a:t>il quadro non cambia: concentrandoci sulla sola spesa nell’area povertà, da un lato un decimo della </a:t>
            </a:r>
            <a:r>
              <a:rPr lang="it-IT" sz="1200" dirty="0"/>
              <a:t>popolazione (</a:t>
            </a:r>
            <a:r>
              <a:rPr lang="it-IT" sz="1200" dirty="0" smtClean="0"/>
              <a:t>p10) </a:t>
            </a:r>
            <a:r>
              <a:rPr lang="it-IT" sz="1200" dirty="0"/>
              <a:t>vive in territori in cui tale spesa è </a:t>
            </a:r>
            <a:r>
              <a:rPr lang="it-IT" sz="1200" dirty="0" smtClean="0"/>
              <a:t>inferiore a 50 euro e, dall’altro, un altro decimo (p90) di popolazione risiede in ambiti in cui </a:t>
            </a:r>
            <a:r>
              <a:rPr lang="it-IT" sz="1200" dirty="0"/>
              <a:t>la spesa è </a:t>
            </a:r>
            <a:r>
              <a:rPr lang="it-IT" sz="1200" dirty="0" smtClean="0"/>
              <a:t>di almeno 3 mila euro, differenze nell’ordine di grandezza di 1 a 65! </a:t>
            </a:r>
            <a:endParaRPr lang="it-IT" sz="1200" dirty="0"/>
          </a:p>
          <a:p>
            <a:pPr marL="0" indent="0" algn="just">
              <a:spcBef>
                <a:spcPts val="0"/>
              </a:spcBef>
              <a:buNone/>
            </a:pPr>
            <a:endParaRPr lang="it-IT" sz="1200" dirty="0"/>
          </a:p>
        </p:txBody>
      </p:sp>
      <p:pic>
        <p:nvPicPr>
          <p:cNvPr id="16" name="Immagine 15"/>
          <p:cNvPicPr>
            <a:picLocks noChangeAspect="1"/>
          </p:cNvPicPr>
          <p:nvPr/>
        </p:nvPicPr>
        <p:blipFill>
          <a:blip r:embed="rId2" cstate="print"/>
          <a:srcRect r="51938"/>
          <a:stretch>
            <a:fillRect/>
          </a:stretch>
        </p:blipFill>
        <p:spPr>
          <a:xfrm>
            <a:off x="9626170" y="210068"/>
            <a:ext cx="863879" cy="479323"/>
          </a:xfrm>
          <a:prstGeom prst="rect">
            <a:avLst/>
          </a:prstGeom>
        </p:spPr>
      </p:pic>
      <p:pic>
        <p:nvPicPr>
          <p:cNvPr id="3" name="Immagine 2"/>
          <p:cNvPicPr>
            <a:picLocks noChangeAspect="1"/>
          </p:cNvPicPr>
          <p:nvPr/>
        </p:nvPicPr>
        <p:blipFill>
          <a:blip r:embed="rId3" cstate="print"/>
          <a:stretch>
            <a:fillRect/>
          </a:stretch>
        </p:blipFill>
        <p:spPr>
          <a:xfrm>
            <a:off x="406411" y="652722"/>
            <a:ext cx="4286112" cy="3414562"/>
          </a:xfrm>
          <a:prstGeom prst="rect">
            <a:avLst/>
          </a:prstGeom>
        </p:spPr>
      </p:pic>
      <p:pic>
        <p:nvPicPr>
          <p:cNvPr id="15" name="Immagine 14"/>
          <p:cNvPicPr>
            <a:picLocks noChangeAspect="1"/>
          </p:cNvPicPr>
          <p:nvPr/>
        </p:nvPicPr>
        <p:blipFill>
          <a:blip r:embed="rId4" cstate="print"/>
          <a:stretch>
            <a:fillRect/>
          </a:stretch>
        </p:blipFill>
        <p:spPr>
          <a:xfrm>
            <a:off x="406412" y="4023292"/>
            <a:ext cx="4286111" cy="2634974"/>
          </a:xfrm>
          <a:prstGeom prst="rect">
            <a:avLst/>
          </a:prstGeom>
        </p:spPr>
      </p:pic>
      <p:pic>
        <p:nvPicPr>
          <p:cNvPr id="9" name="Immagine 8"/>
          <p:cNvPicPr>
            <a:picLocks noChangeAspect="1"/>
          </p:cNvPicPr>
          <p:nvPr/>
        </p:nvPicPr>
        <p:blipFill>
          <a:blip r:embed="rId5"/>
          <a:stretch>
            <a:fillRect/>
          </a:stretch>
        </p:blipFill>
        <p:spPr>
          <a:xfrm>
            <a:off x="10611737" y="128128"/>
            <a:ext cx="586665" cy="586665"/>
          </a:xfrm>
          <a:prstGeom prst="rect">
            <a:avLst/>
          </a:prstGeom>
        </p:spPr>
      </p:pic>
    </p:spTree>
    <p:extLst>
      <p:ext uri="{BB962C8B-B14F-4D97-AF65-F5344CB8AC3E}">
        <p14:creationId xmlns:p14="http://schemas.microsoft.com/office/powerpoint/2010/main" val="33299097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394270" y="141845"/>
            <a:ext cx="10515600" cy="777875"/>
          </a:xfrm>
        </p:spPr>
        <p:txBody>
          <a:bodyPr>
            <a:normAutofit/>
          </a:bodyPr>
          <a:lstStyle/>
          <a:p>
            <a:r>
              <a:rPr lang="it-IT" sz="2400" b="1" dirty="0" smtClean="0"/>
              <a:t>Il servizio </a:t>
            </a:r>
            <a:r>
              <a:rPr lang="it-IT" sz="2400" b="1" dirty="0"/>
              <a:t>s</a:t>
            </a:r>
            <a:r>
              <a:rPr lang="it-IT" sz="2400" b="1" dirty="0" smtClean="0"/>
              <a:t>ociale professionale: l’obiettivo</a:t>
            </a:r>
            <a:endParaRPr lang="it-IT" sz="2400" dirty="0"/>
          </a:p>
        </p:txBody>
      </p:sp>
      <p:pic>
        <p:nvPicPr>
          <p:cNvPr id="16" name="Immagine 15"/>
          <p:cNvPicPr>
            <a:picLocks noChangeAspect="1"/>
          </p:cNvPicPr>
          <p:nvPr/>
        </p:nvPicPr>
        <p:blipFill>
          <a:blip r:embed="rId2" cstate="print"/>
          <a:srcRect r="51938"/>
          <a:stretch>
            <a:fillRect/>
          </a:stretch>
        </p:blipFill>
        <p:spPr>
          <a:xfrm>
            <a:off x="9744706" y="277804"/>
            <a:ext cx="863879" cy="479323"/>
          </a:xfrm>
          <a:prstGeom prst="rect">
            <a:avLst/>
          </a:prstGeom>
        </p:spPr>
      </p:pic>
      <p:sp>
        <p:nvSpPr>
          <p:cNvPr id="18" name="Segnaposto testo 3"/>
          <p:cNvSpPr txBox="1">
            <a:spLocks/>
          </p:cNvSpPr>
          <p:nvPr/>
        </p:nvSpPr>
        <p:spPr>
          <a:xfrm>
            <a:off x="4063345" y="730497"/>
            <a:ext cx="7757871" cy="238523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it-IT" sz="1200" dirty="0"/>
              <a:t>L’eterogeneità della spesa trova riflesso nel numero di operatori in organico delle </a:t>
            </a:r>
            <a:r>
              <a:rPr lang="it-IT" sz="1200" dirty="0" smtClean="0"/>
              <a:t>amministrazioni (figura a sinistra in alto).  </a:t>
            </a:r>
            <a:r>
              <a:rPr lang="it-IT" sz="1200" dirty="0"/>
              <a:t>Dai progetti presentati da tutti gli ambiti a valere sulle risorse del PON inclusione, infatti, </a:t>
            </a:r>
            <a:r>
              <a:rPr lang="it-IT" sz="1200" dirty="0" smtClean="0"/>
              <a:t>emerge a </a:t>
            </a:r>
            <a:r>
              <a:rPr lang="it-IT" sz="1200" dirty="0"/>
              <a:t>fronte di un numero medio di assistenti sociali ogni 100.000 abitanti pari a circa </a:t>
            </a:r>
            <a:r>
              <a:rPr lang="it-IT" sz="1200" dirty="0" smtClean="0"/>
              <a:t>14 (cioè circa uno ogni 7 mila abitanti), </a:t>
            </a:r>
            <a:r>
              <a:rPr lang="it-IT" sz="1200" dirty="0"/>
              <a:t>che un decimo della popolazione (p10) risiede in territori in cui è presente un assistente sociale ogni 20 mila abitanti e, all’altro estremo, nel decimo superiore (p90), </a:t>
            </a:r>
            <a:r>
              <a:rPr lang="it-IT" sz="1200" dirty="0" smtClean="0"/>
              <a:t>è presente almeno un assistente sociale ogni </a:t>
            </a:r>
            <a:r>
              <a:rPr lang="it-IT" sz="1200" dirty="0"/>
              <a:t>circa 4 mila abitanti. </a:t>
            </a:r>
          </a:p>
          <a:p>
            <a:pPr marL="0" indent="0" algn="just">
              <a:spcBef>
                <a:spcPts val="0"/>
              </a:spcBef>
              <a:buNone/>
            </a:pPr>
            <a:r>
              <a:rPr lang="it-IT" sz="1200" dirty="0" smtClean="0"/>
              <a:t>Appare in conclusione opportuno </a:t>
            </a:r>
            <a:r>
              <a:rPr lang="it-IT" sz="1200" dirty="0"/>
              <a:t>che </a:t>
            </a:r>
            <a:r>
              <a:rPr lang="it-IT" sz="1200" b="1" dirty="0"/>
              <a:t>i primi obiettivi quantitativi </a:t>
            </a:r>
            <a:r>
              <a:rPr lang="it-IT" sz="1200" dirty="0" smtClean="0"/>
              <a:t>di questo </a:t>
            </a:r>
            <a:r>
              <a:rPr lang="it-IT" sz="1200" dirty="0"/>
              <a:t>Piano </a:t>
            </a:r>
            <a:r>
              <a:rPr lang="it-IT" sz="1200" b="1" dirty="0" smtClean="0"/>
              <a:t>siano </a:t>
            </a:r>
            <a:r>
              <a:rPr lang="it-IT" sz="1200" b="1" dirty="0"/>
              <a:t>declinati in termini di servizio sociale professionale</a:t>
            </a:r>
            <a:r>
              <a:rPr lang="it-IT" sz="1200" dirty="0"/>
              <a:t>. </a:t>
            </a:r>
            <a:r>
              <a:rPr lang="it-IT" sz="1200" dirty="0" smtClean="0"/>
              <a:t>In </a:t>
            </a:r>
            <a:r>
              <a:rPr lang="it-IT" sz="1200" dirty="0"/>
              <a:t>questo contesto si ritiene prioritario assicurare un numero congruo di assistenti sociali, quantificabile in almeno un assistente ogni 5.000 </a:t>
            </a:r>
            <a:r>
              <a:rPr lang="it-IT" sz="1200" dirty="0" smtClean="0"/>
              <a:t>abitanti, almeno come dato di partenza nel primo triennio di attuazione del REI. </a:t>
            </a:r>
            <a:r>
              <a:rPr lang="it-IT" sz="1200" b="1" dirty="0" smtClean="0"/>
              <a:t>Gli ambiti che presentano un numero di operatori inferiore al target dovranno vincolare parte delle risorse </a:t>
            </a:r>
            <a:r>
              <a:rPr lang="it-IT" sz="1200" dirty="0" smtClean="0"/>
              <a:t>della quota servizi del Fondo Povertà nazionale loro attribuite all’acquisizione di tali operatori </a:t>
            </a:r>
            <a:r>
              <a:rPr lang="it-IT" sz="1200" b="1" dirty="0" smtClean="0"/>
              <a:t>al fine di rafforzare il servizio sociale professionale</a:t>
            </a:r>
            <a:r>
              <a:rPr lang="it-IT" sz="1200" dirty="0" smtClean="0"/>
              <a:t>. Il vincolo è tanto maggiore quanto più lontana è la situazione dell’ambito da quella desiderata, secondo lo schema seguente:  </a:t>
            </a:r>
            <a:endParaRPr lang="it-IT" sz="1200" b="1" dirty="0"/>
          </a:p>
          <a:p>
            <a:pPr marL="0" indent="0" algn="just">
              <a:spcBef>
                <a:spcPts val="0"/>
              </a:spcBef>
              <a:buFont typeface="Arial" panose="020B0604020202020204" pitchFamily="34" charset="0"/>
              <a:buNone/>
            </a:pPr>
            <a:endParaRPr lang="it-IT" sz="1200" dirty="0" smtClean="0"/>
          </a:p>
          <a:p>
            <a:pPr marL="0" indent="0" algn="just">
              <a:spcBef>
                <a:spcPts val="0"/>
              </a:spcBef>
              <a:buFont typeface="Arial" panose="020B0604020202020204" pitchFamily="34" charset="0"/>
              <a:buNone/>
            </a:pPr>
            <a:endParaRPr lang="it-IT" sz="1200" dirty="0" smtClean="0"/>
          </a:p>
          <a:p>
            <a:pPr marL="0" indent="0" algn="just">
              <a:spcBef>
                <a:spcPts val="0"/>
              </a:spcBef>
              <a:buFont typeface="Arial" panose="020B0604020202020204" pitchFamily="34" charset="0"/>
              <a:buNone/>
            </a:pPr>
            <a:endParaRPr lang="it-IT" sz="1200" dirty="0" smtClean="0"/>
          </a:p>
          <a:p>
            <a:pPr marL="0" indent="0">
              <a:spcBef>
                <a:spcPts val="600"/>
              </a:spcBef>
              <a:buFont typeface="Arial" panose="020B0604020202020204" pitchFamily="34" charset="0"/>
              <a:buNone/>
            </a:pPr>
            <a:endParaRPr lang="it-IT" sz="1200" dirty="0" smtClean="0"/>
          </a:p>
          <a:p>
            <a:pPr marL="0" indent="0">
              <a:spcBef>
                <a:spcPts val="600"/>
              </a:spcBef>
              <a:buFont typeface="Arial" panose="020B0604020202020204" pitchFamily="34" charset="0"/>
              <a:buNone/>
            </a:pPr>
            <a:endParaRPr lang="it-IT" sz="1200" dirty="0" smtClean="0"/>
          </a:p>
          <a:p>
            <a:pPr marL="0" indent="0" algn="just">
              <a:spcBef>
                <a:spcPts val="0"/>
              </a:spcBef>
              <a:buFont typeface="Arial" panose="020B0604020202020204" pitchFamily="34" charset="0"/>
              <a:buNone/>
            </a:pPr>
            <a:endParaRPr lang="it-IT" sz="1200" dirty="0"/>
          </a:p>
        </p:txBody>
      </p:sp>
      <p:pic>
        <p:nvPicPr>
          <p:cNvPr id="4" name="Immagine 3"/>
          <p:cNvPicPr>
            <a:picLocks noChangeAspect="1"/>
          </p:cNvPicPr>
          <p:nvPr/>
        </p:nvPicPr>
        <p:blipFill>
          <a:blip r:embed="rId3" cstate="print"/>
          <a:stretch>
            <a:fillRect/>
          </a:stretch>
        </p:blipFill>
        <p:spPr>
          <a:xfrm>
            <a:off x="489312" y="4390227"/>
            <a:ext cx="3574033" cy="2158300"/>
          </a:xfrm>
          <a:prstGeom prst="rect">
            <a:avLst/>
          </a:prstGeom>
        </p:spPr>
      </p:pic>
      <p:pic>
        <p:nvPicPr>
          <p:cNvPr id="7" name="Immagine 6"/>
          <p:cNvPicPr>
            <a:picLocks noChangeAspect="1"/>
          </p:cNvPicPr>
          <p:nvPr/>
        </p:nvPicPr>
        <p:blipFill>
          <a:blip r:embed="rId4" cstate="print"/>
          <a:stretch>
            <a:fillRect/>
          </a:stretch>
        </p:blipFill>
        <p:spPr>
          <a:xfrm>
            <a:off x="489312" y="757128"/>
            <a:ext cx="3574033" cy="3196810"/>
          </a:xfrm>
          <a:prstGeom prst="rect">
            <a:avLst/>
          </a:prstGeom>
        </p:spPr>
      </p:pic>
      <p:pic>
        <p:nvPicPr>
          <p:cNvPr id="9" name="Immagine 8"/>
          <p:cNvPicPr>
            <a:picLocks noChangeAspect="1"/>
          </p:cNvPicPr>
          <p:nvPr/>
        </p:nvPicPr>
        <p:blipFill>
          <a:blip r:embed="rId5" cstate="print"/>
          <a:stretch>
            <a:fillRect/>
          </a:stretch>
        </p:blipFill>
        <p:spPr>
          <a:xfrm>
            <a:off x="4718680" y="2794121"/>
            <a:ext cx="5457965" cy="1159817"/>
          </a:xfrm>
          <a:prstGeom prst="rect">
            <a:avLst/>
          </a:prstGeom>
        </p:spPr>
      </p:pic>
      <p:sp>
        <p:nvSpPr>
          <p:cNvPr id="3" name="Rettangolo 2"/>
          <p:cNvSpPr/>
          <p:nvPr/>
        </p:nvSpPr>
        <p:spPr>
          <a:xfrm>
            <a:off x="4063345" y="3980569"/>
            <a:ext cx="7757872" cy="2245333"/>
          </a:xfrm>
          <a:prstGeom prst="rect">
            <a:avLst/>
          </a:prstGeom>
        </p:spPr>
        <p:txBody>
          <a:bodyPr vert="horz" lIns="91440" tIns="45720" rIns="91440" bIns="45720" rtlCol="0">
            <a:noAutofit/>
          </a:bodyPr>
          <a:lstStyle/>
          <a:p>
            <a:pPr algn="just">
              <a:lnSpc>
                <a:spcPct val="90000"/>
              </a:lnSpc>
            </a:pPr>
            <a:r>
              <a:rPr lang="it-IT" sz="1200" dirty="0" smtClean="0"/>
              <a:t>L’obiettivo da raggiungere è </a:t>
            </a:r>
            <a:r>
              <a:rPr lang="it-IT" sz="1200" dirty="0"/>
              <a:t>da intendersi nei termini degli operatori presenti per tutte le funzioni del servizio sociale professionale (cioè, non solo per l’area povertà), anche se gli assistenti sociali assunti a valere sulle risorse del Fondo povertà devono essere utilizzati in tale area d’interventi.  </a:t>
            </a:r>
            <a:r>
              <a:rPr lang="it-IT" sz="1200" dirty="0" smtClean="0"/>
              <a:t>I vincoli nell’utilizzo delle risorse sono </a:t>
            </a:r>
            <a:r>
              <a:rPr lang="it-IT" sz="1200" dirty="0"/>
              <a:t>d</a:t>
            </a:r>
            <a:r>
              <a:rPr lang="it-IT" sz="1200" dirty="0" smtClean="0"/>
              <a:t>a intendersi fino al raggiungimento dell’obiettivo e comunque nei limiti delle risorse disponibili, nonché nei limiti dei vincoli di contenimento della spesa del personale presenti a legislazione vigente, fatte salve le deroghe previste dall’ultima legge di bilancio nei termini prima esposti. Fermi restando tali vincoli </a:t>
            </a:r>
            <a:r>
              <a:rPr lang="it-IT" sz="1200" dirty="0" err="1" smtClean="0"/>
              <a:t>assunzionali</a:t>
            </a:r>
            <a:r>
              <a:rPr lang="it-IT" sz="1200" dirty="0" smtClean="0"/>
              <a:t> (e le deroghe), al fine di assicurare continuità degli interventi e anche di evitare conflitti di interessi, appare opportuno che il servizio sia erogato dall’ente pubblico.</a:t>
            </a:r>
          </a:p>
          <a:p>
            <a:pPr algn="just">
              <a:lnSpc>
                <a:spcPct val="90000"/>
              </a:lnSpc>
            </a:pPr>
            <a:r>
              <a:rPr lang="it-IT" sz="1200" dirty="0" smtClean="0"/>
              <a:t>L’esigenza </a:t>
            </a:r>
            <a:r>
              <a:rPr lang="it-IT" sz="1200" dirty="0"/>
              <a:t>di maggiore omogeneità nella copertura del servizio evidentemente non esaurisce le necessità in quest’area. </a:t>
            </a:r>
            <a:r>
              <a:rPr lang="it-IT" sz="1200" b="1" dirty="0"/>
              <a:t>Oltre al rafforzamento quantitativo è infatti importante che si modifichino le pratiche del lavoro dei servizi</a:t>
            </a:r>
            <a:r>
              <a:rPr lang="it-IT" sz="1200" dirty="0"/>
              <a:t>. Si osservi, ad esempio, la diffusione delle equipe multidisciplinari per gli interventi di contrasto alla povertà (figura </a:t>
            </a:r>
            <a:r>
              <a:rPr lang="it-IT" sz="1200" dirty="0" smtClean="0"/>
              <a:t>a sinistra, in </a:t>
            </a:r>
            <a:r>
              <a:rPr lang="it-IT" sz="1200" dirty="0"/>
              <a:t>basso), diffusa </a:t>
            </a:r>
            <a:r>
              <a:rPr lang="it-IT" sz="1200" dirty="0" smtClean="0"/>
              <a:t>nelle modalità previste dalle </a:t>
            </a:r>
            <a:r>
              <a:rPr lang="it-IT" sz="1200" dirty="0"/>
              <a:t>linee guida del SIA </a:t>
            </a:r>
            <a:r>
              <a:rPr lang="it-IT" sz="1200" dirty="0" smtClean="0"/>
              <a:t>(quindi nello specifico della povertà) o </a:t>
            </a:r>
            <a:r>
              <a:rPr lang="it-IT" sz="1200" dirty="0"/>
              <a:t>comunque come pratica comune dei servizi per la presa in </a:t>
            </a:r>
            <a:r>
              <a:rPr lang="it-IT" sz="1200" dirty="0" smtClean="0"/>
              <a:t>carico solo </a:t>
            </a:r>
            <a:r>
              <a:rPr lang="it-IT" sz="1200" dirty="0"/>
              <a:t>in poco più di un quarto degli </a:t>
            </a:r>
            <a:r>
              <a:rPr lang="it-IT" sz="1200" dirty="0" smtClean="0"/>
              <a:t>ambiti. </a:t>
            </a:r>
            <a:r>
              <a:rPr lang="it-IT" sz="1200" dirty="0"/>
              <a:t>Per il resto, per un quarto </a:t>
            </a:r>
            <a:r>
              <a:rPr lang="it-IT" sz="1200" dirty="0" smtClean="0"/>
              <a:t>degli ambiti le </a:t>
            </a:r>
            <a:r>
              <a:rPr lang="it-IT" sz="1200" dirty="0"/>
              <a:t>equipe con ogni probabilità non sono attivate e per metà lo sono solo con riferimento ai servizi socio-sanitari. Perché il REI possa trovare l’attuazione desiderata è pertanto necessario non solo che il servizio sociale professionale si rafforzi, ma anche che sia </a:t>
            </a:r>
            <a:r>
              <a:rPr lang="it-IT" sz="1200" b="1" dirty="0"/>
              <a:t>in grado di estendere a tutta la rete del territorio  - e, in particolare, ai centri per l’impiego – pratiche finora relativamente diffuse nel solo contesto socio-sanitario.</a:t>
            </a:r>
          </a:p>
        </p:txBody>
      </p:sp>
      <p:pic>
        <p:nvPicPr>
          <p:cNvPr id="11" name="Immagine 10"/>
          <p:cNvPicPr>
            <a:picLocks noChangeAspect="1"/>
          </p:cNvPicPr>
          <p:nvPr/>
        </p:nvPicPr>
        <p:blipFill>
          <a:blip r:embed="rId6"/>
          <a:stretch>
            <a:fillRect/>
          </a:stretch>
        </p:blipFill>
        <p:spPr>
          <a:xfrm>
            <a:off x="10654072" y="170463"/>
            <a:ext cx="586665" cy="586665"/>
          </a:xfrm>
          <a:prstGeom prst="rect">
            <a:avLst/>
          </a:prstGeom>
        </p:spPr>
      </p:pic>
    </p:spTree>
    <p:extLst>
      <p:ext uri="{BB962C8B-B14F-4D97-AF65-F5344CB8AC3E}">
        <p14:creationId xmlns:p14="http://schemas.microsoft.com/office/powerpoint/2010/main" val="22921621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magine 15"/>
          <p:cNvPicPr>
            <a:picLocks noChangeAspect="1"/>
          </p:cNvPicPr>
          <p:nvPr/>
        </p:nvPicPr>
        <p:blipFill>
          <a:blip r:embed="rId2" cstate="print"/>
          <a:srcRect r="51938"/>
          <a:stretch>
            <a:fillRect/>
          </a:stretch>
        </p:blipFill>
        <p:spPr>
          <a:xfrm>
            <a:off x="9744706" y="193135"/>
            <a:ext cx="863879" cy="479323"/>
          </a:xfrm>
          <a:prstGeom prst="rect">
            <a:avLst/>
          </a:prstGeom>
        </p:spPr>
      </p:pic>
      <p:sp>
        <p:nvSpPr>
          <p:cNvPr id="18" name="Segnaposto testo 3"/>
          <p:cNvSpPr txBox="1">
            <a:spLocks/>
          </p:cNvSpPr>
          <p:nvPr/>
        </p:nvSpPr>
        <p:spPr>
          <a:xfrm>
            <a:off x="4461933" y="611963"/>
            <a:ext cx="7594600" cy="238523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it-IT" sz="1200" dirty="0" smtClean="0"/>
              <a:t>L’attività di </a:t>
            </a:r>
            <a:r>
              <a:rPr lang="it-IT" sz="1200" i="1" dirty="0" err="1" smtClean="0"/>
              <a:t>assessment</a:t>
            </a:r>
            <a:r>
              <a:rPr lang="it-IT" sz="1200" dirty="0" smtClean="0"/>
              <a:t> propria del servizio sociale professionale trova compimento nella definizione del progetto personalizzato, in cui accanto all’esplicitazione degli obiettivi/risultati attesi e agli impegni che la famiglia assume (contatti con i servizi, ricerca attiva di lavoro, frequenza scolastica, ecc.), sono individuati gli specifici </a:t>
            </a:r>
            <a:r>
              <a:rPr lang="it-IT" sz="1200" b="1" dirty="0" smtClean="0"/>
              <a:t>sostegni</a:t>
            </a:r>
            <a:r>
              <a:rPr lang="it-IT" sz="1200" dirty="0" smtClean="0"/>
              <a:t> di cui il nucleo necessita. </a:t>
            </a:r>
            <a:r>
              <a:rPr lang="it-IT" sz="1200" b="1" dirty="0" smtClean="0"/>
              <a:t>Il progetto investe le diverse dimensioni del benessere del nucleo – lavoro, formazione, istruzione, salute, casa</a:t>
            </a:r>
            <a:r>
              <a:rPr lang="it-IT" sz="1200" dirty="0" smtClean="0"/>
              <a:t> – e riporta ad unitarietà gli interventi che possono essere messi in campo da parte delle diverse filiere amministrative di governo dei servizi territoriali (servizi sociali, centri per l’impiego, agenzie regionali per la formazione, ASL, scuola, servizi specialistici socio-sanitari, uffici per le politiche abitative, ecc.). Per i settori diversi dal sociale, si tratta degli interventi previsti a legislazione vigente, con la rilevante eccezione dell’</a:t>
            </a:r>
            <a:r>
              <a:rPr lang="it-IT" sz="1200" b="1" dirty="0" smtClean="0"/>
              <a:t>assegno di ricollocazione</a:t>
            </a:r>
            <a:r>
              <a:rPr lang="it-IT" sz="1200" dirty="0" smtClean="0"/>
              <a:t>, previsto in attuazione del </a:t>
            </a:r>
            <a:r>
              <a:rPr lang="it-IT" sz="1200" i="1" dirty="0" err="1" smtClean="0"/>
              <a:t>jobs</a:t>
            </a:r>
            <a:r>
              <a:rPr lang="it-IT" sz="1200" i="1" dirty="0" smtClean="0"/>
              <a:t> </a:t>
            </a:r>
            <a:r>
              <a:rPr lang="it-IT" sz="1200" i="1" dirty="0" err="1" smtClean="0"/>
              <a:t>act</a:t>
            </a:r>
            <a:r>
              <a:rPr lang="it-IT" sz="1200" i="1" dirty="0" smtClean="0"/>
              <a:t> </a:t>
            </a:r>
            <a:r>
              <a:rPr lang="it-IT" sz="1200" dirty="0" smtClean="0"/>
              <a:t>per i percettori della NASPI (il nuovo sussidio di disoccupazione) come misura finalizzata a garantire assistenza specialistica nella ricerca dell’impiego, estesa con l’istituzione </a:t>
            </a:r>
            <a:r>
              <a:rPr lang="it-IT" sz="1200" dirty="0"/>
              <a:t>del REI</a:t>
            </a:r>
            <a:r>
              <a:rPr lang="it-IT" sz="1200" dirty="0" smtClean="0"/>
              <a:t> anche ai suoi beneficiari. Al REI potranno inoltre associarsi specifiche iniziative, come, ad esempio, nel campo delle politiche attive del lavoro, sarà il caso della cd. </a:t>
            </a:r>
            <a:r>
              <a:rPr lang="it-IT" sz="1200" b="1" dirty="0" smtClean="0"/>
              <a:t>Garanzia Giovani</a:t>
            </a:r>
            <a:r>
              <a:rPr lang="it-IT" sz="1200" dirty="0" smtClean="0"/>
              <a:t>.</a:t>
            </a:r>
          </a:p>
          <a:p>
            <a:pPr marL="0" indent="0" algn="just">
              <a:spcBef>
                <a:spcPts val="0"/>
              </a:spcBef>
              <a:buNone/>
            </a:pPr>
            <a:r>
              <a:rPr lang="it-IT" sz="1200" dirty="0" smtClean="0"/>
              <a:t>Nello specifico degli interventi e servizi sociali, oltre a quanto previsto a legislazione vigente, interviene la </a:t>
            </a:r>
            <a:r>
              <a:rPr lang="it-IT" sz="1200" dirty="0"/>
              <a:t>quota servizi del Fondo </a:t>
            </a:r>
            <a:r>
              <a:rPr lang="it-IT" sz="1200" dirty="0" smtClean="0"/>
              <a:t>Povertà, come già precedentemente evidenziato, a rafforzare i sostegni da prevedere nei progetti personalizzati, nell’ottica dell’attuazione dei livelli essenziali delle prestazioni. L’elenco degli interventi e servizi finanziabili, previsto dal decreto legislativo 147, è tassativo ed è il seguente (fatti salvi il servizio sociale professionale, di cui si è già detto, e </a:t>
            </a:r>
            <a:r>
              <a:rPr lang="it-IT" sz="1200" dirty="0"/>
              <a:t>i</a:t>
            </a:r>
            <a:r>
              <a:rPr lang="it-IT" sz="1200" dirty="0" smtClean="0"/>
              <a:t>l segretariato sociale, di cui si dirà dopo):</a:t>
            </a:r>
          </a:p>
          <a:p>
            <a:pPr marL="541338" indent="-92075" algn="just">
              <a:spcBef>
                <a:spcPts val="0"/>
              </a:spcBef>
            </a:pPr>
            <a:r>
              <a:rPr lang="it-IT" sz="1200" b="1" dirty="0" smtClean="0"/>
              <a:t>tirocini </a:t>
            </a:r>
            <a:r>
              <a:rPr lang="it-IT" sz="1200" b="1" dirty="0"/>
              <a:t>finalizzati all’inclusione sociale, all’autonomia delle persone e alla </a:t>
            </a:r>
            <a:r>
              <a:rPr lang="it-IT" sz="1200" b="1" dirty="0" smtClean="0"/>
              <a:t>riabilitazione;</a:t>
            </a:r>
          </a:p>
          <a:p>
            <a:pPr marL="541338" indent="-92075" algn="just">
              <a:spcBef>
                <a:spcPts val="0"/>
              </a:spcBef>
            </a:pPr>
            <a:r>
              <a:rPr lang="it-IT" sz="1200" b="1" dirty="0"/>
              <a:t>sostegno socio-educativo domiciliare o territoriale, incluso il supporto nella gestione delle spese e del bilancio familiare</a:t>
            </a:r>
            <a:r>
              <a:rPr lang="it-IT" sz="1200" b="1" dirty="0" smtClean="0"/>
              <a:t>;</a:t>
            </a:r>
          </a:p>
          <a:p>
            <a:pPr marL="541338" indent="-92075" algn="just">
              <a:spcBef>
                <a:spcPts val="0"/>
              </a:spcBef>
            </a:pPr>
            <a:r>
              <a:rPr lang="it-IT" sz="1200" b="1" dirty="0"/>
              <a:t>assistenza domiciliare socio-assistenziale e servizi di prossimità</a:t>
            </a:r>
            <a:r>
              <a:rPr lang="it-IT" sz="1200" b="1" dirty="0" smtClean="0"/>
              <a:t>;</a:t>
            </a:r>
          </a:p>
          <a:p>
            <a:pPr marL="541338" indent="-92075" algn="just">
              <a:spcBef>
                <a:spcPts val="0"/>
              </a:spcBef>
            </a:pPr>
            <a:r>
              <a:rPr lang="it-IT" sz="1200" b="1" dirty="0"/>
              <a:t>sostegno alla genitorialità e servizio di mediazione familiare</a:t>
            </a:r>
            <a:r>
              <a:rPr lang="it-IT" sz="1200" b="1" dirty="0" smtClean="0"/>
              <a:t>;</a:t>
            </a:r>
          </a:p>
          <a:p>
            <a:pPr marL="541338" indent="-92075" algn="just">
              <a:spcBef>
                <a:spcPts val="0"/>
              </a:spcBef>
            </a:pPr>
            <a:r>
              <a:rPr lang="it-IT" sz="1200" b="1" dirty="0"/>
              <a:t>servizio di mediazione culturale</a:t>
            </a:r>
            <a:r>
              <a:rPr lang="it-IT" sz="1200" b="1" dirty="0" smtClean="0"/>
              <a:t>;</a:t>
            </a:r>
          </a:p>
          <a:p>
            <a:pPr marL="541338" indent="-92075" algn="just">
              <a:spcBef>
                <a:spcPts val="0"/>
              </a:spcBef>
            </a:pPr>
            <a:r>
              <a:rPr lang="it-IT" sz="1200" b="1" dirty="0"/>
              <a:t>servizio di pronto intervento sociale</a:t>
            </a:r>
            <a:r>
              <a:rPr lang="it-IT" sz="1200" b="1" dirty="0" smtClean="0"/>
              <a:t>.</a:t>
            </a:r>
          </a:p>
          <a:p>
            <a:pPr marL="0" indent="0" algn="just">
              <a:spcBef>
                <a:spcPts val="0"/>
              </a:spcBef>
              <a:buNone/>
            </a:pPr>
            <a:r>
              <a:rPr lang="it-IT" sz="1200" dirty="0" smtClean="0"/>
              <a:t>La diffusione di tali interventi – sia per il totale dell’utenza che nello specifico della povertà – è evidenziata nelle figure a sinistra in termini di spesa complessiva ogni mille residenti*. </a:t>
            </a:r>
            <a:r>
              <a:rPr lang="it-IT" sz="1200" b="1" dirty="0" smtClean="0"/>
              <a:t>Il quadro non è qualitativamente diverso da quanto già osservato nel caso del servizio sociale professionale, con una eterogeneità della spesa però più accentuata nel confronto tra i territori </a:t>
            </a:r>
            <a:r>
              <a:rPr lang="it-IT" sz="1200" dirty="0" smtClean="0"/>
              <a:t>e una quota maggiore </a:t>
            </a:r>
            <a:r>
              <a:rPr lang="it-IT" sz="1200" dirty="0"/>
              <a:t>dell’area povertà </a:t>
            </a:r>
            <a:r>
              <a:rPr lang="it-IT" sz="1200" dirty="0" smtClean="0"/>
              <a:t>rispetto al totale (figura in alto): per metà degli ambiti (p50) la spesa totale è inferiore a 5 mila euro ogni mille residenti e nell’area povertà inferiore a 700 euro, mentre per il 10% per cento degli ambiti con spesa più alta (p90), questa è almeno di 14 mila euro nel totale e almeno di 3,6 mila euro nell’area povertà. Anche pesando per la popolazione nello specifico della spesa per la povertà (figura in basso), le differenze tra ambiti restano evidenti, oltre che molto più significative che nel caso visto prima del servizio sociale professionale: c’è un 10% della popolazione che vive in ambiti in cui non si spende sostanzialmente nulla (meno di 4 euro ogni mille residenti) e, all’altro estremo, un 10% in cui si spendono almeno 3,7 mila euro. Inoltre, osserviamo </a:t>
            </a:r>
            <a:r>
              <a:rPr lang="it-IT" sz="1200" dirty="0"/>
              <a:t>anche </a:t>
            </a:r>
            <a:r>
              <a:rPr lang="it-IT" sz="1200" dirty="0" smtClean="0"/>
              <a:t>una notevole eterogeneità all’interno del decimo superiore: il valore p95, a delimitare il 5% di popolazione a spesa più alta, è a oltre 5,6 mila euro.</a:t>
            </a:r>
          </a:p>
          <a:p>
            <a:pPr marL="0" indent="0" algn="just">
              <a:spcBef>
                <a:spcPts val="0"/>
              </a:spcBef>
              <a:buNone/>
            </a:pPr>
            <a:endParaRPr lang="it-IT" sz="1200" dirty="0"/>
          </a:p>
          <a:p>
            <a:pPr algn="just">
              <a:spcBef>
                <a:spcPts val="0"/>
              </a:spcBef>
            </a:pPr>
            <a:endParaRPr lang="it-IT" sz="1200" dirty="0"/>
          </a:p>
          <a:p>
            <a:pPr algn="just">
              <a:spcBef>
                <a:spcPts val="0"/>
              </a:spcBef>
            </a:pPr>
            <a:endParaRPr lang="it-IT" sz="1200" dirty="0"/>
          </a:p>
          <a:p>
            <a:pPr algn="just">
              <a:spcBef>
                <a:spcPts val="0"/>
              </a:spcBef>
            </a:pPr>
            <a:endParaRPr lang="it-IT" sz="1200" dirty="0"/>
          </a:p>
          <a:p>
            <a:pPr algn="just">
              <a:spcBef>
                <a:spcPts val="0"/>
              </a:spcBef>
            </a:pPr>
            <a:endParaRPr lang="it-IT" sz="1200" dirty="0"/>
          </a:p>
          <a:p>
            <a:pPr marL="0" indent="0" algn="just">
              <a:spcBef>
                <a:spcPts val="0"/>
              </a:spcBef>
              <a:buFont typeface="Arial" panose="020B0604020202020204" pitchFamily="34" charset="0"/>
              <a:buNone/>
            </a:pPr>
            <a:endParaRPr lang="it-IT" sz="1200" dirty="0" smtClean="0"/>
          </a:p>
          <a:p>
            <a:pPr marL="0" indent="0" algn="just">
              <a:spcBef>
                <a:spcPts val="0"/>
              </a:spcBef>
              <a:buFont typeface="Arial" panose="020B0604020202020204" pitchFamily="34" charset="0"/>
              <a:buNone/>
            </a:pPr>
            <a:endParaRPr lang="it-IT" sz="1200" dirty="0" smtClean="0"/>
          </a:p>
          <a:p>
            <a:pPr marL="0" indent="0">
              <a:spcBef>
                <a:spcPts val="600"/>
              </a:spcBef>
              <a:buFont typeface="Arial" panose="020B0604020202020204" pitchFamily="34" charset="0"/>
              <a:buNone/>
            </a:pPr>
            <a:endParaRPr lang="it-IT" sz="1200" dirty="0" smtClean="0"/>
          </a:p>
          <a:p>
            <a:pPr marL="0" indent="0">
              <a:spcBef>
                <a:spcPts val="600"/>
              </a:spcBef>
              <a:buFont typeface="Arial" panose="020B0604020202020204" pitchFamily="34" charset="0"/>
              <a:buNone/>
            </a:pPr>
            <a:endParaRPr lang="it-IT" sz="1200" dirty="0" smtClean="0"/>
          </a:p>
          <a:p>
            <a:pPr marL="0" indent="0" algn="just">
              <a:spcBef>
                <a:spcPts val="0"/>
              </a:spcBef>
              <a:buFont typeface="Arial" panose="020B0604020202020204" pitchFamily="34" charset="0"/>
              <a:buNone/>
            </a:pPr>
            <a:endParaRPr lang="it-IT" sz="1200" dirty="0"/>
          </a:p>
        </p:txBody>
      </p:sp>
      <p:pic>
        <p:nvPicPr>
          <p:cNvPr id="6" name="Immagine 5"/>
          <p:cNvPicPr>
            <a:picLocks noChangeAspect="1"/>
          </p:cNvPicPr>
          <p:nvPr/>
        </p:nvPicPr>
        <p:blipFill>
          <a:blip r:embed="rId3" cstate="print"/>
          <a:stretch>
            <a:fillRect/>
          </a:stretch>
        </p:blipFill>
        <p:spPr>
          <a:xfrm>
            <a:off x="371418" y="730497"/>
            <a:ext cx="4090516" cy="5731377"/>
          </a:xfrm>
          <a:prstGeom prst="rect">
            <a:avLst/>
          </a:prstGeom>
        </p:spPr>
      </p:pic>
      <p:sp>
        <p:nvSpPr>
          <p:cNvPr id="9" name="Titolo 4"/>
          <p:cNvSpPr txBox="1">
            <a:spLocks/>
          </p:cNvSpPr>
          <p:nvPr/>
        </p:nvSpPr>
        <p:spPr>
          <a:xfrm>
            <a:off x="394270" y="141845"/>
            <a:ext cx="10515600" cy="7778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400" b="1" smtClean="0"/>
              <a:t>Le priorità: i sostegni nel progetto personalizzato</a:t>
            </a:r>
            <a:endParaRPr lang="it-IT" sz="2400" dirty="0"/>
          </a:p>
        </p:txBody>
      </p:sp>
      <p:sp>
        <p:nvSpPr>
          <p:cNvPr id="3" name="Rettangolo 2"/>
          <p:cNvSpPr/>
          <p:nvPr/>
        </p:nvSpPr>
        <p:spPr>
          <a:xfrm>
            <a:off x="244419" y="6570248"/>
            <a:ext cx="11685114" cy="215444"/>
          </a:xfrm>
          <a:prstGeom prst="rect">
            <a:avLst/>
          </a:prstGeom>
        </p:spPr>
        <p:txBody>
          <a:bodyPr wrap="square">
            <a:spAutoFit/>
          </a:bodyPr>
          <a:lstStyle/>
          <a:p>
            <a:pPr algn="just">
              <a:spcBef>
                <a:spcPts val="600"/>
              </a:spcBef>
            </a:pPr>
            <a:r>
              <a:rPr lang="it-IT" sz="800" dirty="0"/>
              <a:t>* L’assistenza domiciliare fuori dall’area povertà si concentra </a:t>
            </a:r>
            <a:r>
              <a:rPr lang="it-IT" sz="800" dirty="0" smtClean="0"/>
              <a:t>nell’area </a:t>
            </a:r>
            <a:r>
              <a:rPr lang="it-IT" sz="800" dirty="0"/>
              <a:t>di utenza disabilità e anziani – in cui da sola vale 460 milioni di euro sui circa 510 complessivi – e assume specifiche caratteristiche non assimilabili agli interventi nell’area povertà: è quindi esclusa nel totale.</a:t>
            </a:r>
          </a:p>
        </p:txBody>
      </p:sp>
      <p:pic>
        <p:nvPicPr>
          <p:cNvPr id="10" name="Immagine 9"/>
          <p:cNvPicPr>
            <a:picLocks noChangeAspect="1"/>
          </p:cNvPicPr>
          <p:nvPr/>
        </p:nvPicPr>
        <p:blipFill>
          <a:blip r:embed="rId4"/>
          <a:stretch>
            <a:fillRect/>
          </a:stretch>
        </p:blipFill>
        <p:spPr>
          <a:xfrm>
            <a:off x="10637138" y="51925"/>
            <a:ext cx="586665" cy="586665"/>
          </a:xfrm>
          <a:prstGeom prst="rect">
            <a:avLst/>
          </a:prstGeom>
        </p:spPr>
      </p:pic>
    </p:spTree>
    <p:extLst>
      <p:ext uri="{BB962C8B-B14F-4D97-AF65-F5344CB8AC3E}">
        <p14:creationId xmlns:p14="http://schemas.microsoft.com/office/powerpoint/2010/main" val="24657610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394270" y="141845"/>
            <a:ext cx="10515600" cy="777875"/>
          </a:xfrm>
        </p:spPr>
        <p:txBody>
          <a:bodyPr>
            <a:normAutofit/>
          </a:bodyPr>
          <a:lstStyle/>
          <a:p>
            <a:r>
              <a:rPr lang="it-IT" sz="2400" b="1" dirty="0" smtClean="0"/>
              <a:t>I sostegni nel progetto personalizzato: l’obiettivo</a:t>
            </a:r>
            <a:endParaRPr lang="it-IT" sz="2400" dirty="0"/>
          </a:p>
        </p:txBody>
      </p:sp>
      <p:pic>
        <p:nvPicPr>
          <p:cNvPr id="16" name="Immagine 15"/>
          <p:cNvPicPr>
            <a:picLocks noChangeAspect="1"/>
          </p:cNvPicPr>
          <p:nvPr/>
        </p:nvPicPr>
        <p:blipFill>
          <a:blip r:embed="rId2" cstate="print"/>
          <a:srcRect r="51938"/>
          <a:stretch>
            <a:fillRect/>
          </a:stretch>
        </p:blipFill>
        <p:spPr>
          <a:xfrm>
            <a:off x="9744706" y="277804"/>
            <a:ext cx="863879" cy="479323"/>
          </a:xfrm>
          <a:prstGeom prst="rect">
            <a:avLst/>
          </a:prstGeom>
        </p:spPr>
      </p:pic>
      <p:sp>
        <p:nvSpPr>
          <p:cNvPr id="18" name="Segnaposto testo 3"/>
          <p:cNvSpPr txBox="1">
            <a:spLocks/>
          </p:cNvSpPr>
          <p:nvPr/>
        </p:nvSpPr>
        <p:spPr>
          <a:xfrm>
            <a:off x="394271" y="730497"/>
            <a:ext cx="11340024" cy="238523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it-IT" sz="1300" dirty="0" smtClean="0"/>
              <a:t>E’ possibile definire un target quantitativo per i sostegni nel progetto personalizzato così come si è fatto per il servizio sociale professionale? Appare qui opportuno richiamare </a:t>
            </a:r>
            <a:r>
              <a:rPr lang="it-IT" sz="1300" b="1" dirty="0" smtClean="0"/>
              <a:t>i principi fondamentali che devono ispirare il progetto personalizzato</a:t>
            </a:r>
            <a:r>
              <a:rPr lang="it-IT" sz="1300" dirty="0" smtClean="0"/>
              <a:t>: secondo la norma istitutiva del REI, «</a:t>
            </a:r>
            <a:r>
              <a:rPr lang="it-IT" sz="1300" i="1" dirty="0" smtClean="0"/>
              <a:t>il progetto è definito, anche nella sua durata, secondo principi di </a:t>
            </a:r>
            <a:r>
              <a:rPr lang="it-IT" sz="1300" b="1" i="1" dirty="0" smtClean="0"/>
              <a:t>proporzionalità, appropriatezza e non eccedenza </a:t>
            </a:r>
            <a:r>
              <a:rPr lang="it-IT" sz="1300" i="1" dirty="0" smtClean="0"/>
              <a:t>rispetto alle necessità di sostegno del nucleo familiare rilevate in coerenza con la valutazione multidimensionale e con le risorse disponibili, in funzione della corretta applicazione delle risorse medesime</a:t>
            </a:r>
            <a:r>
              <a:rPr lang="it-IT" sz="1300" dirty="0" smtClean="0"/>
              <a:t>» (art. 6, co. 7, del d. </a:t>
            </a:r>
            <a:r>
              <a:rPr lang="it-IT" sz="1300" dirty="0" err="1" smtClean="0"/>
              <a:t>lgs</a:t>
            </a:r>
            <a:r>
              <a:rPr lang="it-IT" sz="1300" dirty="0" smtClean="0"/>
              <a:t>. 147/17). A differenza che il servizio sociale professionale, che interviene sempre – cioè, per ogni beneficiario del REI – perlomeno nella fase dell’</a:t>
            </a:r>
            <a:r>
              <a:rPr lang="it-IT" sz="1300" i="1" dirty="0" err="1" smtClean="0"/>
              <a:t>assessment</a:t>
            </a:r>
            <a:r>
              <a:rPr lang="it-IT" sz="1300" dirty="0" smtClean="0"/>
              <a:t> (ma può intervenire anche prima – nell’accesso – e dopo – nella realizzazione del progetto), per gli altri interventi e servizi che costituiscono i sostegni da realizzare nel progetto, sulla </a:t>
            </a:r>
            <a:r>
              <a:rPr lang="it-IT" sz="1300" dirty="0"/>
              <a:t>base dei sopra richiamati principi di proporzionalità, appropriatezza e non </a:t>
            </a:r>
            <a:r>
              <a:rPr lang="it-IT" sz="1300" dirty="0" smtClean="0"/>
              <a:t>eccedenza, è necessaria una certa prudenza nell’indicare la frequenza con cui devono essere previsti. </a:t>
            </a:r>
          </a:p>
          <a:p>
            <a:pPr marL="0" indent="0" algn="just">
              <a:spcBef>
                <a:spcPts val="0"/>
              </a:spcBef>
              <a:buNone/>
            </a:pPr>
            <a:r>
              <a:rPr lang="it-IT" sz="1300" dirty="0" smtClean="0"/>
              <a:t>In alcuni casi, è lo stesso legislatore delegato che limita l’azione dei servizi sociali: se in sede di analisi preliminare emerge una situazione di povertà che sia il mero effetto di </a:t>
            </a:r>
            <a:r>
              <a:rPr lang="it-IT" sz="1300" b="1" dirty="0" smtClean="0"/>
              <a:t>una condizione di disoccupazione «ordinaria» </a:t>
            </a:r>
            <a:r>
              <a:rPr lang="it-IT" sz="1300" dirty="0" smtClean="0"/>
              <a:t>(es. perdita di un posto di lavoro per crisi aziendale, esaurimento della NASPI, difficoltà di reinserimento lavorativo), </a:t>
            </a:r>
            <a:r>
              <a:rPr lang="it-IT" sz="1300" b="1" dirty="0" smtClean="0"/>
              <a:t>il progetto personalizzato va sostituito dal «patto di servizio»  </a:t>
            </a:r>
            <a:r>
              <a:rPr lang="it-IT" sz="1300" dirty="0" smtClean="0"/>
              <a:t>(di cui al </a:t>
            </a:r>
            <a:r>
              <a:rPr lang="it-IT" sz="1300" dirty="0"/>
              <a:t>decreto legislativo 150 del </a:t>
            </a:r>
            <a:r>
              <a:rPr lang="it-IT" sz="1300" dirty="0" smtClean="0"/>
              <a:t>2015, art</a:t>
            </a:r>
            <a:r>
              <a:rPr lang="it-IT" sz="1300" dirty="0"/>
              <a:t>. 20</a:t>
            </a:r>
            <a:r>
              <a:rPr lang="it-IT" sz="1300" dirty="0" smtClean="0"/>
              <a:t>) che i beneficiari REI dovranno stipulare con </a:t>
            </a:r>
            <a:r>
              <a:rPr lang="it-IT" sz="1300" dirty="0"/>
              <a:t>il centro per l’impiego </a:t>
            </a:r>
            <a:r>
              <a:rPr lang="it-IT" sz="1300" dirty="0" smtClean="0"/>
              <a:t>così come fanno tutti gli altri disoccupati al fine di confermare il proprio stato di disoccupazione. Allo stesso modo, in assenza di bisogni complessi, non dandosi luogo alla formazione di equipe multidisciplinare, il servizio sociale potrebbe procedere ad una progettazione semplificata, senza attivare significativi sostegni. O, ancora, nel caso all’atto della richiesta del REI sia già </a:t>
            </a:r>
            <a:r>
              <a:rPr lang="it-IT" sz="1300" dirty="0"/>
              <a:t>presente </a:t>
            </a:r>
            <a:r>
              <a:rPr lang="it-IT" sz="1300" dirty="0" smtClean="0"/>
              <a:t>una presa in carico da parte di altri servizi (si pensi a tutta l’area del socio-sanitario), la valutazione e la progettazione già effettuate sono integrate ai fini del REI, ma non necessariamente danno luogo all’attivazione di nuovi sostegni.</a:t>
            </a:r>
          </a:p>
          <a:p>
            <a:pPr marL="0" indent="0" algn="just">
              <a:spcBef>
                <a:spcPts val="0"/>
              </a:spcBef>
              <a:buNone/>
            </a:pPr>
            <a:r>
              <a:rPr lang="it-IT" sz="1300" dirty="0" smtClean="0"/>
              <a:t>Ne deriva che </a:t>
            </a:r>
            <a:r>
              <a:rPr lang="it-IT" sz="1300" b="1" dirty="0" smtClean="0"/>
              <a:t>è solo nei casi di bisogno complesso</a:t>
            </a:r>
            <a:r>
              <a:rPr lang="it-IT" sz="1300" dirty="0" smtClean="0"/>
              <a:t> e di un </a:t>
            </a:r>
            <a:r>
              <a:rPr lang="it-IT" sz="1300" i="1" dirty="0" err="1" smtClean="0"/>
              <a:t>assessment</a:t>
            </a:r>
            <a:r>
              <a:rPr lang="it-IT" sz="1300" i="1" dirty="0" smtClean="0"/>
              <a:t> </a:t>
            </a:r>
            <a:r>
              <a:rPr lang="it-IT" sz="1300" dirty="0" smtClean="0"/>
              <a:t>che dà luogo all’attivazione dell’equipe multidisciplinare </a:t>
            </a:r>
            <a:r>
              <a:rPr lang="it-IT" sz="1300" b="1" dirty="0" smtClean="0"/>
              <a:t>che appare necessario fissare un target nei termini dell’attivazione degli interventi e dei servizi sociali </a:t>
            </a:r>
            <a:r>
              <a:rPr lang="it-IT" sz="1300" dirty="0" smtClean="0"/>
              <a:t>di cui alla pagina precedente. Si pensi al caso (probabilmente tra i più frequenti per platee di riferimento di misure quali il REI), di nuclei in cui la situazione di disoccupazione si accompagna ad altre condizioni di fragilità che rendono difficile un inserimento in azienda se non previo un percorso socio-educativo preliminare ovvero un tirocinio finalizzato all’inclusione sociale e all’autonomia (dalle caratteristiche specificamente individuate in un accordo in Conferenza Stato-Regioni del 22.1.2015), sostegni che il servizio sociale deve condividere con il centro per l’impiego – e con il nucleo familiare – in sede di </a:t>
            </a:r>
            <a:r>
              <a:rPr lang="it-IT" sz="1300" i="1" dirty="0" err="1" smtClean="0"/>
              <a:t>assessment</a:t>
            </a:r>
            <a:r>
              <a:rPr lang="it-IT" sz="1300" i="1" dirty="0" smtClean="0"/>
              <a:t>. </a:t>
            </a:r>
            <a:r>
              <a:rPr lang="it-IT" sz="1300" dirty="0" smtClean="0"/>
              <a:t>Oppure, si pensi ad una situazione in cui la povertà si accompagna ad una situazione di trascuratezza dei minorenni presenti nel nucleo e l’equipe multidisciplinare attivi servizi di sostegno alla genitorialità coordinandosi con la scuola e i servizi socio-sanitari. </a:t>
            </a:r>
          </a:p>
          <a:p>
            <a:pPr marL="0" indent="0" algn="just">
              <a:spcBef>
                <a:spcPts val="0"/>
              </a:spcBef>
              <a:buNone/>
            </a:pPr>
            <a:r>
              <a:rPr lang="it-IT" sz="1300" dirty="0" smtClean="0"/>
              <a:t>Non è prevedibile il numero di situazioni complesse in cui si ricorre alla composizione dell’equipe e alla definizione di un quadro di analisi approfondito, né il numero di casi in cui in esito a tale quadro emerga la necessità di singoli sostegni (cioè, non si può porre come target un certo numero di tirocini piuttosto che di attivazioni di assistenza domiciliare, ecc.), ma alla luce di quanto sopra appare necessario che </a:t>
            </a:r>
            <a:r>
              <a:rPr lang="it-IT" sz="1300" b="1" dirty="0" smtClean="0"/>
              <a:t>almeno per tutti i nuclei in cui si sia proceduto alla definizione del quadro di analisi approfondito, venga attivato come sostegno nel progetto uno degli interventi o dei servizi sociali </a:t>
            </a:r>
            <a:r>
              <a:rPr lang="it-IT" sz="1300" dirty="0" smtClean="0"/>
              <a:t>evidenziati alla pagina precedente.  </a:t>
            </a:r>
          </a:p>
          <a:p>
            <a:pPr marL="0" indent="0" algn="just">
              <a:spcBef>
                <a:spcPts val="0"/>
              </a:spcBef>
              <a:buNone/>
            </a:pPr>
            <a:r>
              <a:rPr lang="it-IT" sz="1300" dirty="0" smtClean="0"/>
              <a:t>Inoltre, appare opportuno indicare uno </a:t>
            </a:r>
            <a:r>
              <a:rPr lang="it-IT" sz="1300" b="1" dirty="0" smtClean="0"/>
              <a:t>specifico target di intervento</a:t>
            </a:r>
            <a:r>
              <a:rPr lang="it-IT" sz="1300" dirty="0"/>
              <a:t>:</a:t>
            </a:r>
            <a:r>
              <a:rPr lang="it-IT" sz="1300" dirty="0" smtClean="0"/>
              <a:t> sulla base delle evidenze recenti, in maniera sempre più concorde </a:t>
            </a:r>
            <a:r>
              <a:rPr lang="it-IT" sz="1300" b="1" dirty="0" smtClean="0"/>
              <a:t>i primi anni di vita – i primi mille giorni – sono considerati una delle fasi più delicate dell’esistenza</a:t>
            </a:r>
            <a:r>
              <a:rPr lang="it-IT" sz="1300" dirty="0" smtClean="0"/>
              <a:t>, in cui la presenza di specifici fattori di rischio può avere effetti duraturi per il resto della vita così come, viceversa, interventi precoci e di natura preventiva risultano avere la maggiore efficacia. La povertà è indubbiamente uno di quei fattori di rischio che pesano sul futuro dei bambini, se accompagnati ad altre fragilità del nucleo. Inoltre le ricerche dimostrano che interventi di sostegno alla genitorialità, ad esempio nella forma dell’</a:t>
            </a:r>
            <a:r>
              <a:rPr lang="it-IT" sz="1300" i="1" dirty="0" smtClean="0"/>
              <a:t>home </a:t>
            </a:r>
            <a:r>
              <a:rPr lang="it-IT" sz="1300" i="1" dirty="0" err="1" smtClean="0"/>
              <a:t>visiting</a:t>
            </a:r>
            <a:r>
              <a:rPr lang="it-IT" sz="1300" dirty="0"/>
              <a:t> </a:t>
            </a:r>
            <a:r>
              <a:rPr lang="it-IT" sz="1300" dirty="0" smtClean="0"/>
              <a:t>o altri interventi il cui obiettivo sia il sostegno all’esercizio positivo del ruolo genitoriale, migliorando il funzionamento psicosociale e cognitivo dei bambini, hanno un’efficacia duratura nel tempo, soprattutto per i nuclei più fragili in condizioni socio-economiche svantaggiate. </a:t>
            </a:r>
            <a:r>
              <a:rPr lang="it-IT" sz="1300" b="1" dirty="0" smtClean="0"/>
              <a:t>Un obiettivo specifico </a:t>
            </a:r>
            <a:r>
              <a:rPr lang="it-IT" sz="1300" dirty="0" smtClean="0"/>
              <a:t>di questo Piano </a:t>
            </a:r>
            <a:r>
              <a:rPr lang="it-IT" sz="1300" b="1" dirty="0" smtClean="0"/>
              <a:t>è quindi l’attivazione di un percorso di sostegno alla genitorialità ogni qual volta si presenti una situazione di bisogno complesso come sopra definita e nel nucleo sia presente un bambino o una bambina nei primi mille giorni della sua vita.</a:t>
            </a:r>
            <a:endParaRPr lang="it-IT" sz="1300" b="1" dirty="0"/>
          </a:p>
          <a:p>
            <a:pPr algn="just">
              <a:spcBef>
                <a:spcPts val="0"/>
              </a:spcBef>
            </a:pPr>
            <a:endParaRPr lang="it-IT" sz="1300" dirty="0"/>
          </a:p>
          <a:p>
            <a:pPr algn="just">
              <a:spcBef>
                <a:spcPts val="0"/>
              </a:spcBef>
            </a:pPr>
            <a:endParaRPr lang="it-IT" sz="1300" dirty="0"/>
          </a:p>
          <a:p>
            <a:pPr algn="just">
              <a:spcBef>
                <a:spcPts val="0"/>
              </a:spcBef>
            </a:pPr>
            <a:endParaRPr lang="it-IT" sz="1300" dirty="0"/>
          </a:p>
          <a:p>
            <a:pPr marL="0" indent="0" algn="just">
              <a:spcBef>
                <a:spcPts val="0"/>
              </a:spcBef>
              <a:buFont typeface="Arial" panose="020B0604020202020204" pitchFamily="34" charset="0"/>
              <a:buNone/>
            </a:pPr>
            <a:endParaRPr lang="it-IT" sz="1300" dirty="0" smtClean="0"/>
          </a:p>
          <a:p>
            <a:pPr marL="0" indent="0" algn="just">
              <a:spcBef>
                <a:spcPts val="0"/>
              </a:spcBef>
              <a:buFont typeface="Arial" panose="020B0604020202020204" pitchFamily="34" charset="0"/>
              <a:buNone/>
            </a:pPr>
            <a:endParaRPr lang="it-IT" sz="1300" dirty="0" smtClean="0"/>
          </a:p>
          <a:p>
            <a:pPr marL="0" indent="0">
              <a:spcBef>
                <a:spcPts val="600"/>
              </a:spcBef>
              <a:buFont typeface="Arial" panose="020B0604020202020204" pitchFamily="34" charset="0"/>
              <a:buNone/>
            </a:pPr>
            <a:endParaRPr lang="it-IT" sz="1300" dirty="0" smtClean="0"/>
          </a:p>
          <a:p>
            <a:pPr marL="0" indent="0">
              <a:spcBef>
                <a:spcPts val="600"/>
              </a:spcBef>
              <a:buFont typeface="Arial" panose="020B0604020202020204" pitchFamily="34" charset="0"/>
              <a:buNone/>
            </a:pPr>
            <a:endParaRPr lang="it-IT" sz="1300" dirty="0" smtClean="0"/>
          </a:p>
          <a:p>
            <a:pPr marL="0" indent="0" algn="just">
              <a:spcBef>
                <a:spcPts val="0"/>
              </a:spcBef>
              <a:buFont typeface="Arial" panose="020B0604020202020204" pitchFamily="34" charset="0"/>
              <a:buNone/>
            </a:pPr>
            <a:endParaRPr lang="it-IT" sz="1300" dirty="0"/>
          </a:p>
        </p:txBody>
      </p:sp>
      <p:pic>
        <p:nvPicPr>
          <p:cNvPr id="7" name="Immagine 6"/>
          <p:cNvPicPr>
            <a:picLocks noChangeAspect="1"/>
          </p:cNvPicPr>
          <p:nvPr/>
        </p:nvPicPr>
        <p:blipFill>
          <a:blip r:embed="rId3"/>
          <a:stretch>
            <a:fillRect/>
          </a:stretch>
        </p:blipFill>
        <p:spPr>
          <a:xfrm>
            <a:off x="10654072" y="170463"/>
            <a:ext cx="586665" cy="586665"/>
          </a:xfrm>
          <a:prstGeom prst="rect">
            <a:avLst/>
          </a:prstGeom>
        </p:spPr>
      </p:pic>
    </p:spTree>
    <p:extLst>
      <p:ext uri="{BB962C8B-B14F-4D97-AF65-F5344CB8AC3E}">
        <p14:creationId xmlns:p14="http://schemas.microsoft.com/office/powerpoint/2010/main" val="31431180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394270" y="99510"/>
            <a:ext cx="10515600" cy="777875"/>
          </a:xfrm>
        </p:spPr>
        <p:txBody>
          <a:bodyPr>
            <a:normAutofit/>
          </a:bodyPr>
          <a:lstStyle/>
          <a:p>
            <a:r>
              <a:rPr lang="it-IT" sz="2400" b="1" dirty="0" smtClean="0"/>
              <a:t>Le priorità: i punti per l’accesso al REI</a:t>
            </a:r>
            <a:endParaRPr lang="it-IT" sz="2400" dirty="0"/>
          </a:p>
        </p:txBody>
      </p:sp>
      <p:pic>
        <p:nvPicPr>
          <p:cNvPr id="16" name="Immagine 15"/>
          <p:cNvPicPr>
            <a:picLocks noChangeAspect="1"/>
          </p:cNvPicPr>
          <p:nvPr/>
        </p:nvPicPr>
        <p:blipFill>
          <a:blip r:embed="rId2" cstate="print"/>
          <a:srcRect r="51938"/>
          <a:stretch>
            <a:fillRect/>
          </a:stretch>
        </p:blipFill>
        <p:spPr>
          <a:xfrm>
            <a:off x="9744706" y="193135"/>
            <a:ext cx="863879" cy="479323"/>
          </a:xfrm>
          <a:prstGeom prst="rect">
            <a:avLst/>
          </a:prstGeom>
        </p:spPr>
      </p:pic>
      <p:sp>
        <p:nvSpPr>
          <p:cNvPr id="18" name="Segnaposto testo 3"/>
          <p:cNvSpPr txBox="1">
            <a:spLocks/>
          </p:cNvSpPr>
          <p:nvPr/>
        </p:nvSpPr>
        <p:spPr>
          <a:xfrm>
            <a:off x="4673600" y="754462"/>
            <a:ext cx="6874934" cy="610353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0"/>
              </a:spcBef>
              <a:buNone/>
            </a:pPr>
            <a:r>
              <a:rPr lang="it-IT" sz="1300" dirty="0" smtClean="0"/>
              <a:t>Resta da considerare in questo Piano </a:t>
            </a:r>
            <a:r>
              <a:rPr lang="it-IT" sz="1300" b="1" dirty="0" smtClean="0"/>
              <a:t>il livello essenziale relativo all’informazione e all’accesso al REI. </a:t>
            </a:r>
            <a:r>
              <a:rPr lang="it-IT" sz="1300" dirty="0" smtClean="0"/>
              <a:t>Non si tratta evidentemente di una novità assoluta nel campo delle politiche sociali territoriali: già in attuazione della legge 328 del 2000 (la legge quadro per il sistema di interventi e servizi sociali), le Regioni con proprie leggi avrebbero dovuto prevedere l’erogazione della prestazione di “</a:t>
            </a:r>
            <a:r>
              <a:rPr lang="it-IT" sz="1300" i="1" dirty="0" smtClean="0"/>
              <a:t>segretariato sociale per informazione e consulenza al singolo e ai nuclei familiari</a:t>
            </a:r>
            <a:r>
              <a:rPr lang="it-IT" sz="1300" dirty="0" smtClean="0"/>
              <a:t>” (art. 22, </a:t>
            </a:r>
            <a:r>
              <a:rPr lang="it-IT" sz="1300" dirty="0" err="1" smtClean="0"/>
              <a:t>co</a:t>
            </a:r>
            <a:r>
              <a:rPr lang="it-IT" sz="1300" dirty="0" smtClean="0"/>
              <a:t>. 4, lett. a). </a:t>
            </a:r>
          </a:p>
          <a:p>
            <a:pPr marL="0" indent="0" algn="just">
              <a:spcBef>
                <a:spcPts val="0"/>
              </a:spcBef>
              <a:buNone/>
            </a:pPr>
            <a:r>
              <a:rPr lang="it-IT" sz="1300" dirty="0" smtClean="0"/>
              <a:t>Come visto precedentemente, il decreto legislativo 147 prevede, con riferimento al REI, una sorta di specializzazione nell’ambito delle funzioni del segretariato sociale con l’istituzione di </a:t>
            </a:r>
            <a:r>
              <a:rPr lang="it-IT" sz="1300" b="1" dirty="0" smtClean="0"/>
              <a:t>punti per l’accesso al REI</a:t>
            </a:r>
            <a:r>
              <a:rPr lang="it-IT" sz="1300" dirty="0" smtClean="0"/>
              <a:t>, “</a:t>
            </a:r>
            <a:r>
              <a:rPr lang="it-IT" sz="1300" b="1" i="1" dirty="0" smtClean="0"/>
              <a:t>presso i quali in </a:t>
            </a:r>
            <a:r>
              <a:rPr lang="it-IT" sz="1300" b="1" i="1" dirty="0"/>
              <a:t>ogni ambito territoriale è offerta informazione, consulenza e  orientamento  ai  nuclei  familiari  </a:t>
            </a:r>
            <a:r>
              <a:rPr lang="it-IT" sz="1300" i="1" dirty="0"/>
              <a:t>sulla  rete  integrata  degli interventi e dei servizi sociali </a:t>
            </a:r>
            <a:r>
              <a:rPr lang="it-IT" sz="1300" b="1" i="1" dirty="0" smtClean="0"/>
              <a:t>e, qualora ricorrano le condizioni, </a:t>
            </a:r>
            <a:r>
              <a:rPr lang="it-IT" sz="1300" b="1" i="1" dirty="0"/>
              <a:t>assistenza nella presentazione della richiesta del </a:t>
            </a:r>
            <a:r>
              <a:rPr lang="it-IT" sz="1300" b="1" i="1" dirty="0" err="1" smtClean="0"/>
              <a:t>ReI</a:t>
            </a:r>
            <a:r>
              <a:rPr lang="it-IT" sz="1300" dirty="0" smtClean="0"/>
              <a:t>” (art. 6. </a:t>
            </a:r>
            <a:r>
              <a:rPr lang="it-IT" sz="1300" dirty="0" err="1" smtClean="0"/>
              <a:t>co</a:t>
            </a:r>
            <a:r>
              <a:rPr lang="it-IT" sz="1300" dirty="0" smtClean="0"/>
              <a:t>. 1). I punti per l’accesso al REI, pertanto, non sono da considerare strutture separate e </a:t>
            </a:r>
            <a:r>
              <a:rPr lang="it-IT" sz="1300" dirty="0"/>
              <a:t>andranno </a:t>
            </a:r>
            <a:r>
              <a:rPr lang="it-IT" sz="1300" dirty="0" smtClean="0"/>
              <a:t>integrati nel sistema già (eventualmente) presente nei territori di esercizio delle funzioni di segretariato sociale. I comuni poi potranno prevedere </a:t>
            </a:r>
            <a:r>
              <a:rPr lang="it-IT" sz="1300" dirty="0"/>
              <a:t>– nella loro </a:t>
            </a:r>
            <a:r>
              <a:rPr lang="it-IT" sz="1300" dirty="0" smtClean="0"/>
              <a:t>autonomia e </a:t>
            </a:r>
            <a:r>
              <a:rPr lang="it-IT" sz="1300" dirty="0"/>
              <a:t>per </a:t>
            </a:r>
            <a:r>
              <a:rPr lang="it-IT" sz="1300" dirty="0" smtClean="0"/>
              <a:t>specifici bisogni organizzativi – la possibilità che la richiesta del REI venga materialmente effettuata presso una struttura diversa (ad esempio, il CAF), senza che ciò però faccia venir meno la necessità che i punti per l’accesso siano comunque attivati con le descritte funzioni di segretariato sociale.</a:t>
            </a:r>
          </a:p>
          <a:p>
            <a:pPr marL="0" indent="0" algn="just">
              <a:spcBef>
                <a:spcPts val="0"/>
              </a:spcBef>
              <a:buNone/>
            </a:pPr>
            <a:r>
              <a:rPr lang="it-IT" sz="1300" dirty="0" smtClean="0"/>
              <a:t>Trattandosi </a:t>
            </a:r>
            <a:r>
              <a:rPr lang="it-IT" sz="1300" dirty="0"/>
              <a:t>di servizio di carattere tipicamente trasversale a </a:t>
            </a:r>
            <a:r>
              <a:rPr lang="it-IT" sz="1300" dirty="0" smtClean="0"/>
              <a:t>tutta l’offerta di servizi sociali, </a:t>
            </a:r>
            <a:r>
              <a:rPr lang="it-IT" sz="1300" dirty="0"/>
              <a:t>non è possibile </a:t>
            </a:r>
            <a:r>
              <a:rPr lang="it-IT" sz="1300" dirty="0" smtClean="0"/>
              <a:t>distinguere uno specifico dell’area «povertà» nel segretariato sociale correntemente offerto a livello territoriale. Nell’indagine Istat il servizio è infatti considerato indivisibile (classificato come «multiutenza») e include anche funzioni che vanno oltre lo specifico del servizio sociale (si pensi alle varie iniziative in materia di porta unica per l’accesso ai servizi socio-sanitari, con una certa diffusione sul territorio e in passato promosse anche a valere sulle risorse del Fondo per le non autosufficienze).</a:t>
            </a:r>
          </a:p>
          <a:p>
            <a:pPr marL="0" indent="0" algn="just">
              <a:spcBef>
                <a:spcPts val="0"/>
              </a:spcBef>
              <a:buNone/>
            </a:pPr>
            <a:r>
              <a:rPr lang="it-IT" sz="1300" dirty="0" smtClean="0"/>
              <a:t>Ad ogni modo, nonostante le previsioni della legge 328 e le specifiche iniziative citate, </a:t>
            </a:r>
            <a:r>
              <a:rPr lang="it-IT" sz="1300" b="1" dirty="0" smtClean="0"/>
              <a:t>anche per il segretariato sociale</a:t>
            </a:r>
            <a:r>
              <a:rPr lang="it-IT" sz="1300" dirty="0"/>
              <a:t>, come per gli altri servizi prima </a:t>
            </a:r>
            <a:r>
              <a:rPr lang="it-IT" sz="1300" dirty="0" smtClean="0"/>
              <a:t>analizzati,</a:t>
            </a:r>
            <a:r>
              <a:rPr lang="it-IT" sz="1300" b="1" dirty="0" smtClean="0"/>
              <a:t> il tratto dominante è quello di una distribuzione territoriale estremamente eterogenea </a:t>
            </a:r>
            <a:r>
              <a:rPr lang="it-IT" sz="1300" dirty="0" smtClean="0"/>
              <a:t>e, in particolare, una spesa molto bassa, se non assente, in una porzione molto ampia di territorio. Nelle figure a lato (in alto, la distribuzione degli ambiti; in basso, i percentili pesando gli ambiti per la popolazione residente), si osserva come </a:t>
            </a:r>
            <a:r>
              <a:rPr lang="it-IT" sz="1300" dirty="0"/>
              <a:t>la </a:t>
            </a:r>
            <a:r>
              <a:rPr lang="it-IT" sz="1300" dirty="0" smtClean="0"/>
              <a:t>spesa sia nulla per </a:t>
            </a:r>
            <a:r>
              <a:rPr lang="it-IT" sz="1300" dirty="0"/>
              <a:t>più di un decimo degli ambiti  </a:t>
            </a:r>
            <a:r>
              <a:rPr lang="it-IT" sz="1300" dirty="0" smtClean="0"/>
              <a:t>e resti trascurabile anche oltre  il 25° percentile (meno di 300 euro ogni </a:t>
            </a:r>
            <a:r>
              <a:rPr lang="it-IT" sz="1300" dirty="0"/>
              <a:t>mille </a:t>
            </a:r>
            <a:r>
              <a:rPr lang="it-IT" sz="1300" dirty="0" smtClean="0"/>
              <a:t>residenti), mentre la mediana comunque non superi i mille euro. Invece nel 10% degli ambiti a spesa maggiore, questa è di 3,4 mila euro e comunque superiore a 3 mila euro anche pesando per la popolazione. </a:t>
            </a:r>
          </a:p>
        </p:txBody>
      </p:sp>
      <p:pic>
        <p:nvPicPr>
          <p:cNvPr id="3" name="Immagine 2"/>
          <p:cNvPicPr>
            <a:picLocks noChangeAspect="1"/>
          </p:cNvPicPr>
          <p:nvPr/>
        </p:nvPicPr>
        <p:blipFill>
          <a:blip r:embed="rId3" cstate="print"/>
          <a:stretch>
            <a:fillRect/>
          </a:stretch>
        </p:blipFill>
        <p:spPr>
          <a:xfrm>
            <a:off x="285172" y="688163"/>
            <a:ext cx="4329161" cy="5985698"/>
          </a:xfrm>
          <a:prstGeom prst="rect">
            <a:avLst/>
          </a:prstGeom>
        </p:spPr>
      </p:pic>
      <p:pic>
        <p:nvPicPr>
          <p:cNvPr id="8" name="Immagine 7"/>
          <p:cNvPicPr>
            <a:picLocks noChangeAspect="1"/>
          </p:cNvPicPr>
          <p:nvPr/>
        </p:nvPicPr>
        <p:blipFill>
          <a:blip r:embed="rId4"/>
          <a:stretch>
            <a:fillRect/>
          </a:stretch>
        </p:blipFill>
        <p:spPr>
          <a:xfrm>
            <a:off x="10654072" y="170463"/>
            <a:ext cx="586665" cy="586665"/>
          </a:xfrm>
          <a:prstGeom prst="rect">
            <a:avLst/>
          </a:prstGeom>
        </p:spPr>
      </p:pic>
    </p:spTree>
    <p:extLst>
      <p:ext uri="{BB962C8B-B14F-4D97-AF65-F5344CB8AC3E}">
        <p14:creationId xmlns:p14="http://schemas.microsoft.com/office/powerpoint/2010/main" val="1881977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394270" y="99510"/>
            <a:ext cx="10515600" cy="777875"/>
          </a:xfrm>
        </p:spPr>
        <p:txBody>
          <a:bodyPr>
            <a:normAutofit/>
          </a:bodyPr>
          <a:lstStyle/>
          <a:p>
            <a:r>
              <a:rPr lang="it-IT" sz="2400" b="1" dirty="0" smtClean="0"/>
              <a:t>I punti per l’accesso al REI: l’obiettivo</a:t>
            </a:r>
            <a:endParaRPr lang="it-IT" sz="2400" dirty="0"/>
          </a:p>
        </p:txBody>
      </p:sp>
      <p:pic>
        <p:nvPicPr>
          <p:cNvPr id="16" name="Immagine 15"/>
          <p:cNvPicPr>
            <a:picLocks noChangeAspect="1"/>
          </p:cNvPicPr>
          <p:nvPr/>
        </p:nvPicPr>
        <p:blipFill>
          <a:blip r:embed="rId2" cstate="print"/>
          <a:srcRect r="51938"/>
          <a:stretch>
            <a:fillRect/>
          </a:stretch>
        </p:blipFill>
        <p:spPr>
          <a:xfrm>
            <a:off x="9744706" y="193135"/>
            <a:ext cx="863879" cy="479323"/>
          </a:xfrm>
          <a:prstGeom prst="rect">
            <a:avLst/>
          </a:prstGeom>
        </p:spPr>
      </p:pic>
      <p:sp>
        <p:nvSpPr>
          <p:cNvPr id="18" name="Segnaposto testo 3"/>
          <p:cNvSpPr txBox="1">
            <a:spLocks/>
          </p:cNvSpPr>
          <p:nvPr/>
        </p:nvSpPr>
        <p:spPr>
          <a:xfrm>
            <a:off x="474134" y="754463"/>
            <a:ext cx="11142133" cy="402967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122738" indent="0" algn="just">
              <a:spcBef>
                <a:spcPts val="0"/>
              </a:spcBef>
              <a:buNone/>
            </a:pPr>
            <a:r>
              <a:rPr lang="it-IT" sz="1300" dirty="0" smtClean="0"/>
              <a:t>I punti per l’accesso al REI avrebbero dovuto essere comunicati al Ministero del lavoro e delle politiche sociali entro novanta giorni dall’entrata in vigore del decreto legislativo 147 (avvenuta il 14 ottobre 2017). Al 21 marzo 2018 sono 347 gli ambiti che </a:t>
            </a:r>
            <a:r>
              <a:rPr lang="it-IT" sz="1300" dirty="0"/>
              <a:t>hanno </a:t>
            </a:r>
            <a:r>
              <a:rPr lang="it-IT" sz="1300" dirty="0" smtClean="0"/>
              <a:t>effettuato la comunicazione (poco meno del 60% del totale, </a:t>
            </a:r>
            <a:r>
              <a:rPr lang="it-IT" sz="1300" dirty="0"/>
              <a:t>cui corrisponde oltre il </a:t>
            </a:r>
            <a:r>
              <a:rPr lang="it-IT" sz="1300" dirty="0" smtClean="0"/>
              <a:t>65% </a:t>
            </a:r>
            <a:r>
              <a:rPr lang="it-IT" sz="1300" dirty="0"/>
              <a:t>della popolazione </a:t>
            </a:r>
            <a:r>
              <a:rPr lang="it-IT" sz="1300" dirty="0" smtClean="0"/>
              <a:t>residente</a:t>
            </a:r>
            <a:r>
              <a:rPr lang="it-IT" sz="1300" dirty="0"/>
              <a:t>). </a:t>
            </a:r>
            <a:r>
              <a:rPr lang="it-IT" sz="1300" dirty="0" smtClean="0"/>
              <a:t>In tali territori </a:t>
            </a:r>
            <a:r>
              <a:rPr lang="it-IT" sz="1300" dirty="0"/>
              <a:t>mediamente </a:t>
            </a:r>
            <a:r>
              <a:rPr lang="it-IT" sz="1300" dirty="0" smtClean="0"/>
              <a:t>è presente un punto per l’accesso ogni 10 </a:t>
            </a:r>
            <a:r>
              <a:rPr lang="it-IT" sz="1300" dirty="0"/>
              <a:t>mila abitanti, </a:t>
            </a:r>
            <a:r>
              <a:rPr lang="it-IT" sz="1300" dirty="0" smtClean="0"/>
              <a:t>anche se, complessivamente</a:t>
            </a:r>
            <a:r>
              <a:rPr lang="it-IT" sz="1300" dirty="0"/>
              <a:t>, oltre un quarto della popolazione risiede in ambiti con meno di due  punti di accesso ogni 100.0000 abitanti.  </a:t>
            </a:r>
            <a:r>
              <a:rPr lang="it-IT" sz="1300" dirty="0" smtClean="0"/>
              <a:t>Inoltre vi è una notevolissima variabilità tra regioni: si va dagli oltre 40 punti per l’accesso ogni 100 mila abitanti in Molise ai 3 del Lazio, della Basilicata e della P.A. di Trento. </a:t>
            </a:r>
          </a:p>
          <a:p>
            <a:pPr marL="4122738" indent="0" algn="just">
              <a:spcBef>
                <a:spcPts val="0"/>
              </a:spcBef>
              <a:buNone/>
            </a:pPr>
            <a:r>
              <a:rPr lang="it-IT" sz="1300" dirty="0" smtClean="0"/>
              <a:t>In realtà, nel caso dei punti per l’accesso una certa differenziazione dell’indicatore è anche l’effetto evidente della diversa conformazione territoriale. Si prenda, ad esempio, da un lato, il Molise, in cui sono presenti 136 comuni di cui solo 4 con più di 10 mila abitanti (nessuno con più di 50 mila) e oltre il 90% con meno di 5 mila abitanti; dall’altro lato, il Lazio, in cui Roma da sola ha poco meno della popolazione degli altri 377 comuni della regione messi insieme (l’80% dei quali, comunque, con meno di 10 mila abitanti). Le esigenze dei piccoli comuni sono, in maniera evidente, completamente diverse da quelle di una metropoli come Roma e la dislocazione dei servizi assume caratteristiche non comparabili. </a:t>
            </a:r>
          </a:p>
          <a:p>
            <a:pPr marL="4122738" indent="0" algn="just">
              <a:spcBef>
                <a:spcPts val="0"/>
              </a:spcBef>
              <a:buNone/>
            </a:pPr>
            <a:r>
              <a:rPr lang="it-IT" sz="1300" dirty="0" smtClean="0"/>
              <a:t>La notevole diffusione in Italia di piccoli comuni </a:t>
            </a:r>
            <a:r>
              <a:rPr lang="it-IT" sz="1300" dirty="0"/>
              <a:t>rimanda </a:t>
            </a:r>
            <a:r>
              <a:rPr lang="it-IT" sz="1300" dirty="0" smtClean="0"/>
              <a:t>a considerazioni che </a:t>
            </a:r>
            <a:r>
              <a:rPr lang="it-IT" sz="1300" dirty="0"/>
              <a:t>vanno evidentemente oltre lo specifico dei punti per l’accesso, investendo tutta l’offerta dei servizi sociali (e non solo</a:t>
            </a:r>
            <a:r>
              <a:rPr lang="it-IT" sz="1300" dirty="0" smtClean="0"/>
              <a:t>) e più in generale richiama la </a:t>
            </a:r>
            <a:r>
              <a:rPr lang="it-IT" sz="1300" b="1" dirty="0" smtClean="0"/>
              <a:t>necessità di promuovere la gestione associata dei servizi</a:t>
            </a:r>
            <a:r>
              <a:rPr lang="it-IT" sz="1300" dirty="0" smtClean="0"/>
              <a:t>. Ma, nel caso di servizi che necessitano di una loro riconoscibilità fisica sul territorio, diventa essenziale tener conto della particolare conformazione del territorio medesimo.</a:t>
            </a:r>
          </a:p>
          <a:p>
            <a:pPr marL="0" indent="0" algn="just">
              <a:spcBef>
                <a:spcPts val="0"/>
              </a:spcBef>
              <a:buNone/>
            </a:pPr>
            <a:r>
              <a:rPr lang="it-IT" sz="1300" dirty="0" smtClean="0"/>
              <a:t>In particolare, si ritiene che, in via generale, </a:t>
            </a:r>
            <a:r>
              <a:rPr lang="it-IT" sz="1300" dirty="0"/>
              <a:t>per il livello essenziale dell’informazione e dell’accesso al </a:t>
            </a:r>
            <a:r>
              <a:rPr lang="it-IT" sz="1300" dirty="0" smtClean="0"/>
              <a:t>REI, si possa fissare un target nei termini seguenti: </a:t>
            </a:r>
            <a:r>
              <a:rPr lang="it-IT" sz="1300" b="1" dirty="0" smtClean="0"/>
              <a:t>garantire in ciascun ambito territoriale almeno </a:t>
            </a:r>
            <a:r>
              <a:rPr lang="it-IT" sz="1300" b="1" dirty="0"/>
              <a:t>un punto di accesso ogni 4</a:t>
            </a:r>
            <a:r>
              <a:rPr lang="it-IT" sz="1300" b="1" dirty="0" smtClean="0"/>
              <a:t>0.000 abitanti. </a:t>
            </a:r>
            <a:r>
              <a:rPr lang="it-IT" sz="1300" dirty="0" smtClean="0"/>
              <a:t>Ma tale target deve tener conto, da un lato, della presenza di comuni molto piccoli, dove va garantita una presenza più capillare degli uffici, seppure con una flessibilità nell’organizzazione dei medesimi eventualmente gestita a livello di ambito territoriale; dall’altro lato, della presenza di città metropolitane, in cui la concentrazione della popolazione  permette ad ogni ufficio di soddisfare platee molto più ampie. Quindi, se in un dato ambito territoriale sono compresi </a:t>
            </a:r>
            <a:r>
              <a:rPr lang="it-IT" sz="1300" b="1" dirty="0" smtClean="0"/>
              <a:t>comuni con meno di 10 mila abitanti</a:t>
            </a:r>
            <a:r>
              <a:rPr lang="it-IT" sz="1300" dirty="0" smtClean="0"/>
              <a:t>, </a:t>
            </a:r>
            <a:r>
              <a:rPr lang="it-IT" sz="1300" b="1" dirty="0" smtClean="0"/>
              <a:t>per tutti tali comuni va complessivamente previsto un punto di accesso ogni 20 mila abitanti</a:t>
            </a:r>
            <a:r>
              <a:rPr lang="it-IT" sz="1300" dirty="0" smtClean="0"/>
              <a:t>; se invece nell’ambito è compreso un comune capoluogo di </a:t>
            </a:r>
            <a:r>
              <a:rPr lang="it-IT" sz="1300" b="1" dirty="0" smtClean="0"/>
              <a:t>città metropolitana</a:t>
            </a:r>
            <a:r>
              <a:rPr lang="it-IT" sz="1300" dirty="0" smtClean="0"/>
              <a:t>, </a:t>
            </a:r>
            <a:r>
              <a:rPr lang="it-IT" sz="1300" b="1" dirty="0" smtClean="0"/>
              <a:t>per tale comune l’obiettivo è fissato in un punto per l’accesso ogni 70 mila abitanti</a:t>
            </a:r>
            <a:r>
              <a:rPr lang="it-IT" sz="1300" dirty="0" smtClean="0"/>
              <a:t>. </a:t>
            </a:r>
          </a:p>
          <a:p>
            <a:pPr marL="0" indent="0" algn="just">
              <a:spcBef>
                <a:spcPts val="0"/>
              </a:spcBef>
              <a:buNone/>
            </a:pPr>
            <a:r>
              <a:rPr lang="it-IT" sz="1300" b="1" dirty="0" smtClean="0"/>
              <a:t>Gli obiettivi </a:t>
            </a:r>
            <a:r>
              <a:rPr lang="it-IT" sz="1300" dirty="0" smtClean="0"/>
              <a:t>sopra definiti sono da perseguire nei limiti delle risorse disponibili, come per i servizi precedentemente esaminati, e </a:t>
            </a:r>
            <a:r>
              <a:rPr lang="it-IT" sz="1300" b="1" dirty="0" smtClean="0"/>
              <a:t>sono comunque da considerarsi subordinati al soddisfacimento dei vincoli precedentemente imposti in termini di servizio sociale professionale e di sostegni da prevedere nel progetto personalizzato.</a:t>
            </a:r>
          </a:p>
          <a:p>
            <a:pPr marL="2867025" indent="0" algn="just">
              <a:spcBef>
                <a:spcPts val="0"/>
              </a:spcBef>
              <a:buNone/>
            </a:pPr>
            <a:endParaRPr lang="it-IT" sz="1300" b="1" dirty="0"/>
          </a:p>
          <a:p>
            <a:pPr marL="0" indent="0" algn="just">
              <a:spcBef>
                <a:spcPts val="0"/>
              </a:spcBef>
              <a:buNone/>
            </a:pPr>
            <a:endParaRPr lang="it-IT" sz="1300" dirty="0" smtClean="0"/>
          </a:p>
          <a:p>
            <a:pPr marL="0" indent="0" algn="just">
              <a:spcBef>
                <a:spcPts val="0"/>
              </a:spcBef>
              <a:buNone/>
            </a:pPr>
            <a:endParaRPr lang="it-IT" sz="1300" dirty="0"/>
          </a:p>
          <a:p>
            <a:pPr marL="0" indent="0" algn="just">
              <a:spcBef>
                <a:spcPts val="0"/>
              </a:spcBef>
              <a:buNone/>
            </a:pPr>
            <a:endParaRPr lang="it-IT" sz="1300" dirty="0"/>
          </a:p>
          <a:p>
            <a:pPr algn="just">
              <a:spcBef>
                <a:spcPts val="0"/>
              </a:spcBef>
            </a:pPr>
            <a:endParaRPr lang="it-IT" sz="1300" dirty="0"/>
          </a:p>
          <a:p>
            <a:pPr algn="just">
              <a:spcBef>
                <a:spcPts val="0"/>
              </a:spcBef>
            </a:pPr>
            <a:endParaRPr lang="it-IT" sz="1300" dirty="0"/>
          </a:p>
          <a:p>
            <a:pPr marL="0" indent="0" algn="just">
              <a:spcBef>
                <a:spcPts val="0"/>
              </a:spcBef>
              <a:buFont typeface="Arial" panose="020B0604020202020204" pitchFamily="34" charset="0"/>
              <a:buNone/>
            </a:pPr>
            <a:endParaRPr lang="it-IT" sz="1300" dirty="0" smtClean="0"/>
          </a:p>
          <a:p>
            <a:pPr marL="0" indent="0" algn="just">
              <a:spcBef>
                <a:spcPts val="0"/>
              </a:spcBef>
              <a:buFont typeface="Arial" panose="020B0604020202020204" pitchFamily="34" charset="0"/>
              <a:buNone/>
            </a:pPr>
            <a:endParaRPr lang="it-IT" sz="1300" dirty="0" smtClean="0"/>
          </a:p>
          <a:p>
            <a:pPr marL="0" indent="0">
              <a:spcBef>
                <a:spcPts val="600"/>
              </a:spcBef>
              <a:buFont typeface="Arial" panose="020B0604020202020204" pitchFamily="34" charset="0"/>
              <a:buNone/>
            </a:pPr>
            <a:endParaRPr lang="it-IT" sz="1300" dirty="0" smtClean="0"/>
          </a:p>
          <a:p>
            <a:pPr marL="0" indent="0">
              <a:spcBef>
                <a:spcPts val="600"/>
              </a:spcBef>
              <a:buFont typeface="Arial" panose="020B0604020202020204" pitchFamily="34" charset="0"/>
              <a:buNone/>
            </a:pPr>
            <a:endParaRPr lang="it-IT" sz="1300" dirty="0" smtClean="0"/>
          </a:p>
          <a:p>
            <a:pPr marL="0" indent="0" algn="just">
              <a:spcBef>
                <a:spcPts val="0"/>
              </a:spcBef>
              <a:buFont typeface="Arial" panose="020B0604020202020204" pitchFamily="34" charset="0"/>
              <a:buNone/>
            </a:pPr>
            <a:endParaRPr lang="it-IT" sz="1300" dirty="0"/>
          </a:p>
        </p:txBody>
      </p:sp>
      <p:pic>
        <p:nvPicPr>
          <p:cNvPr id="8" name="Immagine 7"/>
          <p:cNvPicPr>
            <a:picLocks noChangeAspect="1"/>
          </p:cNvPicPr>
          <p:nvPr/>
        </p:nvPicPr>
        <p:blipFill>
          <a:blip r:embed="rId3"/>
          <a:stretch>
            <a:fillRect/>
          </a:stretch>
        </p:blipFill>
        <p:spPr>
          <a:xfrm>
            <a:off x="10654072" y="170463"/>
            <a:ext cx="586665" cy="586665"/>
          </a:xfrm>
          <a:prstGeom prst="rect">
            <a:avLst/>
          </a:prstGeom>
        </p:spPr>
      </p:pic>
      <p:pic>
        <p:nvPicPr>
          <p:cNvPr id="3" name="Immagine 2"/>
          <p:cNvPicPr>
            <a:picLocks noChangeAspect="1"/>
          </p:cNvPicPr>
          <p:nvPr/>
        </p:nvPicPr>
        <p:blipFill>
          <a:blip r:embed="rId4"/>
          <a:stretch>
            <a:fillRect/>
          </a:stretch>
        </p:blipFill>
        <p:spPr>
          <a:xfrm>
            <a:off x="575506" y="877385"/>
            <a:ext cx="3996498" cy="3595761"/>
          </a:xfrm>
          <a:prstGeom prst="rect">
            <a:avLst/>
          </a:prstGeom>
        </p:spPr>
      </p:pic>
    </p:spTree>
    <p:extLst>
      <p:ext uri="{BB962C8B-B14F-4D97-AF65-F5344CB8AC3E}">
        <p14:creationId xmlns:p14="http://schemas.microsoft.com/office/powerpoint/2010/main" val="41875731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335001" y="99510"/>
            <a:ext cx="10515600" cy="777875"/>
          </a:xfrm>
        </p:spPr>
        <p:txBody>
          <a:bodyPr>
            <a:normAutofit/>
          </a:bodyPr>
          <a:lstStyle/>
          <a:p>
            <a:r>
              <a:rPr lang="it-IT" sz="2400" b="1" dirty="0" smtClean="0"/>
              <a:t>Il riparto della quota servizi del Fondo Povertà</a:t>
            </a:r>
            <a:endParaRPr lang="it-IT" sz="2400" dirty="0"/>
          </a:p>
        </p:txBody>
      </p:sp>
      <p:pic>
        <p:nvPicPr>
          <p:cNvPr id="16" name="Immagine 15"/>
          <p:cNvPicPr>
            <a:picLocks noChangeAspect="1"/>
          </p:cNvPicPr>
          <p:nvPr/>
        </p:nvPicPr>
        <p:blipFill>
          <a:blip r:embed="rId2" cstate="print"/>
          <a:srcRect r="51938"/>
          <a:stretch>
            <a:fillRect/>
          </a:stretch>
        </p:blipFill>
        <p:spPr>
          <a:xfrm>
            <a:off x="9744706" y="193135"/>
            <a:ext cx="863879" cy="479323"/>
          </a:xfrm>
          <a:prstGeom prst="rect">
            <a:avLst/>
          </a:prstGeom>
        </p:spPr>
      </p:pic>
      <p:sp>
        <p:nvSpPr>
          <p:cNvPr id="18" name="Segnaposto testo 3"/>
          <p:cNvSpPr txBox="1">
            <a:spLocks/>
          </p:cNvSpPr>
          <p:nvPr/>
        </p:nvSpPr>
        <p:spPr>
          <a:xfrm>
            <a:off x="428628" y="706838"/>
            <a:ext cx="11246397" cy="589716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225800" indent="0" algn="just">
              <a:spcBef>
                <a:spcPts val="0"/>
              </a:spcBef>
              <a:buNone/>
            </a:pPr>
            <a:r>
              <a:rPr lang="it-IT" sz="1400" dirty="0" smtClean="0"/>
              <a:t>I livelli essenziali delle prestazioni prima esaminati devono essere garantiti nei limiti delle risorse disponibili nel Fondo Povertà, dotato a tal fine di </a:t>
            </a:r>
            <a:r>
              <a:rPr lang="it-IT" sz="1400" b="1" dirty="0" smtClean="0"/>
              <a:t>297 milioni di euro nel 2018, 347 milioni nel 2019 e a 470 milioni di euro a decorrere dal 2020</a:t>
            </a:r>
            <a:r>
              <a:rPr lang="it-IT" sz="1400" dirty="0" smtClean="0"/>
              <a:t>. In realtà, alcuni interventi e servizi di contrasto alla povertà hanno specificità tali da non esaurirsi nel modello finora illustrato; è il caso in particolare dei </a:t>
            </a:r>
            <a:r>
              <a:rPr lang="it-IT" sz="1400" b="1" dirty="0" smtClean="0"/>
              <a:t>senza dimora </a:t>
            </a:r>
            <a:r>
              <a:rPr lang="it-IT" sz="1400" dirty="0" smtClean="0"/>
              <a:t>(e, più in generale, di chi è in </a:t>
            </a:r>
            <a:r>
              <a:rPr lang="it-IT" sz="1400" b="1" dirty="0" smtClean="0"/>
              <a:t>povertà estrema</a:t>
            </a:r>
            <a:r>
              <a:rPr lang="it-IT" sz="1400" dirty="0" smtClean="0"/>
              <a:t>) in cui la complessità del bisogno può esser tale da richiedere apposite strategie di accompagnamento, di intensità e specializzazione non immaginabili nella generalità dei progetti da predisporre per i beneficiari del REI. A questi interventi è destinata </a:t>
            </a:r>
            <a:r>
              <a:rPr lang="it-IT" sz="1400" b="1" dirty="0" smtClean="0"/>
              <a:t>una quota pari in termini strutturali a 20 milioni di euro</a:t>
            </a:r>
            <a:r>
              <a:rPr lang="it-IT" sz="1400" dirty="0" smtClean="0"/>
              <a:t>, sulla base del modello già concordato in sede di Conferenza Unificata volto a promuovere politiche cd. dell</a:t>
            </a:r>
            <a:r>
              <a:rPr lang="it-IT" sz="1400" i="1" dirty="0" smtClean="0"/>
              <a:t>’</a:t>
            </a:r>
            <a:r>
              <a:rPr lang="it-IT" sz="1400" i="1" dirty="0" err="1" smtClean="0"/>
              <a:t>housing</a:t>
            </a:r>
            <a:r>
              <a:rPr lang="it-IT" sz="1400" i="1" dirty="0" smtClean="0"/>
              <a:t> first </a:t>
            </a:r>
            <a:r>
              <a:rPr lang="it-IT" sz="1400" dirty="0" smtClean="0"/>
              <a:t>(cfr. </a:t>
            </a:r>
            <a:r>
              <a:rPr lang="it-IT" sz="1400" i="1" dirty="0" smtClean="0"/>
              <a:t>Linee di indirizzo per il contrasto alla grave emarginazione in Italia</a:t>
            </a:r>
            <a:r>
              <a:rPr lang="it-IT" sz="1400" dirty="0" smtClean="0"/>
              <a:t>, approvate in Conferenza Unificata il 5.11.2015, da considerare parte essenziale di questo Piano per quanto concerne </a:t>
            </a:r>
            <a:r>
              <a:rPr lang="it-IT" sz="1400" smtClean="0"/>
              <a:t>la programmazione dei servizi per i senza dimora)</a:t>
            </a:r>
            <a:r>
              <a:rPr lang="it-IT" sz="1400" i="1" smtClean="0"/>
              <a:t>.</a:t>
            </a:r>
            <a:r>
              <a:rPr lang="it-IT" sz="1400" smtClean="0"/>
              <a:t> </a:t>
            </a:r>
            <a:endParaRPr lang="it-IT" sz="1400" dirty="0" smtClean="0"/>
          </a:p>
          <a:p>
            <a:pPr marL="3225800" indent="0" algn="just">
              <a:spcBef>
                <a:spcPts val="0"/>
              </a:spcBef>
              <a:buNone/>
            </a:pPr>
            <a:r>
              <a:rPr lang="it-IT" sz="1400" dirty="0" smtClean="0"/>
              <a:t>Inoltre, per il triennio 2018-20, ad altri interventi di elevata specializzazione e delicatezza – rivolti </a:t>
            </a:r>
            <a:r>
              <a:rPr lang="it-IT" sz="1400" b="1" dirty="0" smtClean="0"/>
              <a:t>a neo-maggiorenni in uscita da un percorso di presa in carico </a:t>
            </a:r>
            <a:r>
              <a:rPr lang="it-IT" sz="1400" dirty="0" smtClean="0"/>
              <a:t>a seguito di allontanamento dalla famiglia di origine – </a:t>
            </a:r>
            <a:r>
              <a:rPr lang="it-IT" sz="1400" b="1" dirty="0" smtClean="0"/>
              <a:t>sono destinati in via sperimentale 5 milioni annui</a:t>
            </a:r>
            <a:r>
              <a:rPr lang="it-IT" sz="1400" dirty="0" smtClean="0"/>
              <a:t>. In questo caso, sarà uno specifico decreto del Ministro del lavoro e delle politiche sociali, sentito il Ministero dell’istruzione, dell’università e della ricerca, previa intesa in Conferenza Unificata, a stabilire le modalità attuative della sperimentazione.</a:t>
            </a:r>
          </a:p>
          <a:p>
            <a:pPr marL="3225800" indent="0" algn="just">
              <a:spcBef>
                <a:spcPts val="0"/>
              </a:spcBef>
              <a:buNone/>
            </a:pPr>
            <a:r>
              <a:rPr lang="it-IT" sz="1400" dirty="0" smtClean="0"/>
              <a:t>Ma a parte questi interventi, il resto della quota servizi – </a:t>
            </a:r>
            <a:r>
              <a:rPr lang="it-IT" sz="1400" b="1" dirty="0" smtClean="0"/>
              <a:t>272 milioni di euro nel 2018, cui si aggiungono 50 milioni nel 2019, 173 milioni nel 2020 e 178 a decorrere dal 2021 </a:t>
            </a:r>
            <a:r>
              <a:rPr lang="it-IT" sz="1400" dirty="0" smtClean="0"/>
              <a:t>– è volto a finanziare gli obiettivi di servizio prima individuati in attuazione dei </a:t>
            </a:r>
            <a:r>
              <a:rPr lang="it-IT" sz="1400" b="1" dirty="0" smtClean="0"/>
              <a:t>livelli essenziali del REI.</a:t>
            </a:r>
            <a:r>
              <a:rPr lang="it-IT" sz="1400" dirty="0" smtClean="0"/>
              <a:t> </a:t>
            </a:r>
          </a:p>
          <a:p>
            <a:pPr marL="0" indent="0" algn="just">
              <a:spcBef>
                <a:spcPts val="0"/>
              </a:spcBef>
              <a:buNone/>
            </a:pPr>
            <a:r>
              <a:rPr lang="it-IT" sz="1400" dirty="0" smtClean="0"/>
              <a:t>Tali risorse sono </a:t>
            </a:r>
            <a:r>
              <a:rPr lang="it-IT" sz="1400" dirty="0"/>
              <a:t>trasferite dal Ministero del lavoro e delle politiche </a:t>
            </a:r>
            <a:r>
              <a:rPr lang="it-IT" sz="1400" dirty="0" smtClean="0"/>
              <a:t>sociali direttamente agli </a:t>
            </a:r>
            <a:r>
              <a:rPr lang="it-IT" sz="1400" dirty="0"/>
              <a:t>ambiti territoriali, </a:t>
            </a:r>
            <a:r>
              <a:rPr lang="it-IT" sz="1400" dirty="0" smtClean="0"/>
              <a:t>una volta valutata la coerenza del Piano regionale con le finalità di questo Piano nazionale. </a:t>
            </a:r>
            <a:r>
              <a:rPr lang="it-IT" sz="1400" b="1" dirty="0" smtClean="0"/>
              <a:t>Le Regioni potranno comunque integrare, a valere sui propri bilanci, le risorse da finalizzare al rafforzamento dei servizi di contrasto alla povertà sul proprio territorio di competenza</a:t>
            </a:r>
            <a:r>
              <a:rPr lang="it-IT" sz="1400" dirty="0" smtClean="0"/>
              <a:t>: in tal caso, potranno anche eventualmente richiedere che le risorse non siano trasferite direttamente agli ambiti, provvedendovi la Regione in forma integrata (</a:t>
            </a:r>
            <a:r>
              <a:rPr lang="it-IT" sz="1400" dirty="0"/>
              <a:t>entro 60 </a:t>
            </a:r>
            <a:r>
              <a:rPr lang="it-IT" sz="1400" dirty="0" smtClean="0"/>
              <a:t>giorni dal ricevimento delle risorse nazionali).</a:t>
            </a:r>
          </a:p>
          <a:p>
            <a:pPr marL="0" indent="0" algn="just">
              <a:spcBef>
                <a:spcPts val="0"/>
              </a:spcBef>
              <a:buNone/>
            </a:pPr>
            <a:r>
              <a:rPr lang="it-IT" sz="1400" dirty="0" smtClean="0"/>
              <a:t>Ma sulla base di quali criteri avviene il trasferimento agli ambiti o alle Regioni? Poiché le risorse sono legate agli obiettivi di servizio in un’ottica di progressione graduale verso livelli essenziali delle prestazioni da garantire uniformemente nel paese, a regime la quota servizi del Fondo povertà da trasferire a ciascun territorio andrà individuata a partire da una stima del fabbisogno e del costo standard delle prestazioni connesse. Ma è evidente che si tratta di un percorso graduale che può trovare definizione solo dopo un assestamento dei numeri e delle caratteristiche dei beneficiari e l’affermazione di un modello di servizi – come immaginati dal legislatore delegato – che permetta di stimarne con più accuratezza i costi. </a:t>
            </a:r>
          </a:p>
          <a:p>
            <a:pPr marL="0" indent="0" algn="just">
              <a:spcBef>
                <a:spcPts val="0"/>
              </a:spcBef>
              <a:buNone/>
            </a:pPr>
            <a:r>
              <a:rPr lang="it-IT" sz="1400" dirty="0" smtClean="0"/>
              <a:t>Cruciale da questo punto di vista è l’alimentazione della istituenda Banca dati REI, parte del nuovo Sistema informativo unitario dei servizi sociali (SIUSS) previsto dal legislatore delegato per la raccolta dei dati non solo sulle prestazioni erogate, ma anche sulle valutazioni e le progettazioni personalizzate effettuate, nonché sulle caratteristiche dell’offerta dei servizi attivata, anche in termini di professioni e operatori sociali coinvolti.</a:t>
            </a:r>
          </a:p>
          <a:p>
            <a:pPr marL="2870200" indent="0" algn="just">
              <a:spcBef>
                <a:spcPts val="0"/>
              </a:spcBef>
              <a:buNone/>
            </a:pPr>
            <a:r>
              <a:rPr lang="it-IT" sz="1400" dirty="0" smtClean="0"/>
              <a:t> </a:t>
            </a:r>
          </a:p>
          <a:p>
            <a:pPr marL="0" indent="0" algn="just">
              <a:spcBef>
                <a:spcPts val="0"/>
              </a:spcBef>
              <a:buNone/>
            </a:pPr>
            <a:endParaRPr lang="it-IT" sz="1400" dirty="0" smtClean="0"/>
          </a:p>
          <a:p>
            <a:pPr marL="2867025" indent="0" algn="just">
              <a:spcBef>
                <a:spcPts val="0"/>
              </a:spcBef>
              <a:buNone/>
            </a:pPr>
            <a:endParaRPr lang="it-IT" sz="1400" b="1" dirty="0"/>
          </a:p>
          <a:p>
            <a:pPr marL="0" indent="0" algn="just">
              <a:spcBef>
                <a:spcPts val="0"/>
              </a:spcBef>
              <a:buNone/>
            </a:pPr>
            <a:endParaRPr lang="it-IT" sz="1400" dirty="0" smtClean="0"/>
          </a:p>
          <a:p>
            <a:pPr marL="0" indent="0" algn="just">
              <a:spcBef>
                <a:spcPts val="0"/>
              </a:spcBef>
              <a:buNone/>
            </a:pPr>
            <a:endParaRPr lang="it-IT" sz="1400" dirty="0"/>
          </a:p>
          <a:p>
            <a:pPr marL="0" indent="0" algn="just">
              <a:spcBef>
                <a:spcPts val="0"/>
              </a:spcBef>
              <a:buNone/>
            </a:pPr>
            <a:endParaRPr lang="it-IT" sz="1400" dirty="0"/>
          </a:p>
          <a:p>
            <a:pPr algn="just">
              <a:spcBef>
                <a:spcPts val="0"/>
              </a:spcBef>
            </a:pPr>
            <a:endParaRPr lang="it-IT" sz="1400" dirty="0"/>
          </a:p>
          <a:p>
            <a:pPr algn="just">
              <a:spcBef>
                <a:spcPts val="0"/>
              </a:spcBef>
            </a:pPr>
            <a:endParaRPr lang="it-IT" sz="1400" dirty="0"/>
          </a:p>
          <a:p>
            <a:pPr marL="0" indent="0" algn="just">
              <a:spcBef>
                <a:spcPts val="0"/>
              </a:spcBef>
              <a:buFont typeface="Arial" panose="020B0604020202020204" pitchFamily="34" charset="0"/>
              <a:buNone/>
            </a:pPr>
            <a:endParaRPr lang="it-IT" sz="1400" dirty="0" smtClean="0"/>
          </a:p>
          <a:p>
            <a:pPr marL="0" indent="0" algn="just">
              <a:spcBef>
                <a:spcPts val="0"/>
              </a:spcBef>
              <a:buFont typeface="Arial" panose="020B0604020202020204" pitchFamily="34" charset="0"/>
              <a:buNone/>
            </a:pPr>
            <a:endParaRPr lang="it-IT" sz="1400" dirty="0" smtClean="0"/>
          </a:p>
          <a:p>
            <a:pPr marL="0" indent="0">
              <a:spcBef>
                <a:spcPts val="600"/>
              </a:spcBef>
              <a:buFont typeface="Arial" panose="020B0604020202020204" pitchFamily="34" charset="0"/>
              <a:buNone/>
            </a:pPr>
            <a:endParaRPr lang="it-IT" sz="1400" dirty="0" smtClean="0"/>
          </a:p>
          <a:p>
            <a:pPr marL="0" indent="0">
              <a:spcBef>
                <a:spcPts val="600"/>
              </a:spcBef>
              <a:buFont typeface="Arial" panose="020B0604020202020204" pitchFamily="34" charset="0"/>
              <a:buNone/>
            </a:pPr>
            <a:endParaRPr lang="it-IT" sz="1400" dirty="0" smtClean="0"/>
          </a:p>
          <a:p>
            <a:pPr marL="0" indent="0" algn="just">
              <a:spcBef>
                <a:spcPts val="0"/>
              </a:spcBef>
              <a:buFont typeface="Arial" panose="020B0604020202020204" pitchFamily="34" charset="0"/>
              <a:buNone/>
            </a:pPr>
            <a:r>
              <a:rPr lang="it-IT" sz="1400" dirty="0" smtClean="0"/>
              <a:t> </a:t>
            </a:r>
            <a:endParaRPr lang="it-IT" sz="1400" dirty="0"/>
          </a:p>
        </p:txBody>
      </p:sp>
      <p:graphicFrame>
        <p:nvGraphicFramePr>
          <p:cNvPr id="9" name="Tabella 8"/>
          <p:cNvGraphicFramePr>
            <a:graphicFrameLocks noGrp="1"/>
          </p:cNvGraphicFramePr>
          <p:nvPr>
            <p:extLst>
              <p:ext uri="{D42A27DB-BD31-4B8C-83A1-F6EECF244321}">
                <p14:modId xmlns:p14="http://schemas.microsoft.com/office/powerpoint/2010/main" val="3639302359"/>
              </p:ext>
            </p:extLst>
          </p:nvPr>
        </p:nvGraphicFramePr>
        <p:xfrm>
          <a:off x="428628" y="739226"/>
          <a:ext cx="3247851" cy="3444240"/>
        </p:xfrm>
        <a:graphic>
          <a:graphicData uri="http://schemas.openxmlformats.org/drawingml/2006/table">
            <a:tbl>
              <a:tblPr firstRow="1" bandRow="1">
                <a:tableStyleId>{5C22544A-7EE6-4342-B048-85BDC9FD1C3A}</a:tableStyleId>
              </a:tblPr>
              <a:tblGrid>
                <a:gridCol w="2408430"/>
                <a:gridCol w="839421"/>
              </a:tblGrid>
              <a:tr h="515412">
                <a:tc>
                  <a:txBody>
                    <a:bodyPr/>
                    <a:lstStyle/>
                    <a:p>
                      <a:r>
                        <a:rPr lang="it-IT" sz="1400" dirty="0" smtClean="0"/>
                        <a:t>Funzioni</a:t>
                      </a:r>
                      <a:endParaRPr lang="it-IT" sz="1400" dirty="0"/>
                    </a:p>
                  </a:txBody>
                  <a:tcPr anchor="ctr"/>
                </a:tc>
                <a:tc>
                  <a:txBody>
                    <a:bodyPr/>
                    <a:lstStyle/>
                    <a:p>
                      <a:pPr algn="r"/>
                      <a:r>
                        <a:rPr lang="it-IT" sz="1400" dirty="0" smtClean="0"/>
                        <a:t>Risorse 2018</a:t>
                      </a:r>
                      <a:endParaRPr lang="it-IT" sz="1400" dirty="0"/>
                    </a:p>
                  </a:txBody>
                  <a:tcPr/>
                </a:tc>
              </a:tr>
              <a:tr h="927741">
                <a:tc>
                  <a:txBody>
                    <a:bodyPr/>
                    <a:lstStyle/>
                    <a:p>
                      <a:r>
                        <a:rPr lang="it-IT" sz="1400" dirty="0" smtClean="0"/>
                        <a:t>Attuazione dei livelli essenziali connessi al REI (accesso, </a:t>
                      </a:r>
                      <a:r>
                        <a:rPr lang="it-IT" sz="1400" dirty="0" err="1" smtClean="0"/>
                        <a:t>assessment</a:t>
                      </a:r>
                      <a:r>
                        <a:rPr lang="it-IT" sz="1400" dirty="0" smtClean="0"/>
                        <a:t>, progetto personalizzato)</a:t>
                      </a:r>
                      <a:endParaRPr lang="it-IT" sz="1400" dirty="0"/>
                    </a:p>
                  </a:txBody>
                  <a:tcPr anchor="ctr"/>
                </a:tc>
                <a:tc>
                  <a:txBody>
                    <a:bodyPr/>
                    <a:lstStyle/>
                    <a:p>
                      <a:pPr algn="r"/>
                      <a:r>
                        <a:rPr lang="it-IT" sz="1400" dirty="0" smtClean="0"/>
                        <a:t>272 milioni</a:t>
                      </a:r>
                      <a:endParaRPr lang="it-IT" sz="1400" dirty="0"/>
                    </a:p>
                  </a:txBody>
                  <a:tcPr anchor="ctr"/>
                </a:tc>
              </a:tr>
              <a:tr h="721576">
                <a:tc>
                  <a:txBody>
                    <a:bodyPr/>
                    <a:lstStyle/>
                    <a:p>
                      <a:r>
                        <a:rPr lang="it-IT" sz="1400" dirty="0" smtClean="0"/>
                        <a:t>Interventi e servizi in favore di persone in povertà estrema e senza dimora</a:t>
                      </a:r>
                      <a:endParaRPr lang="it-IT" sz="1400" dirty="0"/>
                    </a:p>
                  </a:txBody>
                  <a:tcPr anchor="ctr"/>
                </a:tc>
                <a:tc>
                  <a:txBody>
                    <a:bodyPr/>
                    <a:lstStyle/>
                    <a:p>
                      <a:pPr algn="r"/>
                      <a:r>
                        <a:rPr lang="it-IT" sz="1400" dirty="0" smtClean="0"/>
                        <a:t>20 milioni</a:t>
                      </a:r>
                      <a:endParaRPr lang="it-IT" sz="1400" dirty="0"/>
                    </a:p>
                  </a:txBody>
                  <a:tcPr anchor="ctr"/>
                </a:tc>
              </a:tr>
              <a:tr h="721576">
                <a:tc>
                  <a:txBody>
                    <a:bodyPr/>
                    <a:lstStyle/>
                    <a:p>
                      <a:r>
                        <a:rPr lang="it-IT" sz="1400" dirty="0" smtClean="0"/>
                        <a:t>Sperimentazione neo-maggiorenni già in carico nella minore</a:t>
                      </a:r>
                      <a:r>
                        <a:rPr lang="it-IT" sz="1400" baseline="0" dirty="0" smtClean="0"/>
                        <a:t> età</a:t>
                      </a:r>
                      <a:endParaRPr lang="it-IT" sz="1400" dirty="0"/>
                    </a:p>
                  </a:txBody>
                  <a:tcPr anchor="ctr"/>
                </a:tc>
                <a:tc>
                  <a:txBody>
                    <a:bodyPr/>
                    <a:lstStyle/>
                    <a:p>
                      <a:pPr algn="r"/>
                      <a:r>
                        <a:rPr lang="it-IT" sz="1400" dirty="0" smtClean="0"/>
                        <a:t>5 milioni</a:t>
                      </a:r>
                      <a:endParaRPr lang="it-IT" sz="1400" dirty="0"/>
                    </a:p>
                  </a:txBody>
                  <a:tcPr anchor="ctr"/>
                </a:tc>
              </a:tr>
              <a:tr h="515412">
                <a:tc>
                  <a:txBody>
                    <a:bodyPr/>
                    <a:lstStyle/>
                    <a:p>
                      <a:r>
                        <a:rPr lang="it-IT" sz="1400" b="1" dirty="0" smtClean="0"/>
                        <a:t>Totale</a:t>
                      </a:r>
                      <a:endParaRPr lang="it-IT" sz="1400" b="1" dirty="0"/>
                    </a:p>
                  </a:txBody>
                  <a:tcPr anchor="ctr"/>
                </a:tc>
                <a:tc>
                  <a:txBody>
                    <a:bodyPr/>
                    <a:lstStyle/>
                    <a:p>
                      <a:pPr algn="r"/>
                      <a:r>
                        <a:rPr lang="it-IT" sz="1400" b="1" dirty="0" smtClean="0"/>
                        <a:t>297 milioni</a:t>
                      </a:r>
                      <a:endParaRPr lang="it-IT" sz="1400" b="1" dirty="0"/>
                    </a:p>
                  </a:txBody>
                  <a:tcPr/>
                </a:tc>
              </a:tr>
            </a:tbl>
          </a:graphicData>
        </a:graphic>
      </p:graphicFrame>
      <p:pic>
        <p:nvPicPr>
          <p:cNvPr id="8" name="Immagine 7"/>
          <p:cNvPicPr>
            <a:picLocks noChangeAspect="1"/>
          </p:cNvPicPr>
          <p:nvPr/>
        </p:nvPicPr>
        <p:blipFill>
          <a:blip r:embed="rId3"/>
          <a:stretch>
            <a:fillRect/>
          </a:stretch>
        </p:blipFill>
        <p:spPr>
          <a:xfrm>
            <a:off x="10654072" y="170463"/>
            <a:ext cx="586665" cy="586665"/>
          </a:xfrm>
          <a:prstGeom prst="rect">
            <a:avLst/>
          </a:prstGeom>
        </p:spPr>
      </p:pic>
    </p:spTree>
    <p:extLst>
      <p:ext uri="{BB962C8B-B14F-4D97-AF65-F5344CB8AC3E}">
        <p14:creationId xmlns:p14="http://schemas.microsoft.com/office/powerpoint/2010/main" val="18819770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422105" y="200062"/>
            <a:ext cx="10515600" cy="777875"/>
          </a:xfrm>
        </p:spPr>
        <p:txBody>
          <a:bodyPr>
            <a:normAutofit/>
          </a:bodyPr>
          <a:lstStyle/>
          <a:p>
            <a:r>
              <a:rPr lang="it-IT" sz="2400" b="1" dirty="0" smtClean="0"/>
              <a:t>Gli  indicatori di riparto</a:t>
            </a:r>
            <a:endParaRPr lang="it-IT" sz="2400" dirty="0"/>
          </a:p>
        </p:txBody>
      </p:sp>
      <p:pic>
        <p:nvPicPr>
          <p:cNvPr id="16" name="Immagine 15"/>
          <p:cNvPicPr>
            <a:picLocks noChangeAspect="1"/>
          </p:cNvPicPr>
          <p:nvPr/>
        </p:nvPicPr>
        <p:blipFill>
          <a:blip r:embed="rId2" cstate="print"/>
          <a:srcRect r="51938"/>
          <a:stretch>
            <a:fillRect/>
          </a:stretch>
        </p:blipFill>
        <p:spPr>
          <a:xfrm>
            <a:off x="9744706" y="193135"/>
            <a:ext cx="863879" cy="479323"/>
          </a:xfrm>
          <a:prstGeom prst="rect">
            <a:avLst/>
          </a:prstGeom>
        </p:spPr>
      </p:pic>
      <p:sp>
        <p:nvSpPr>
          <p:cNvPr id="18" name="Segnaposto testo 3"/>
          <p:cNvSpPr txBox="1">
            <a:spLocks/>
          </p:cNvSpPr>
          <p:nvPr/>
        </p:nvSpPr>
        <p:spPr>
          <a:xfrm>
            <a:off x="335001" y="791068"/>
            <a:ext cx="11264332" cy="402967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9338" indent="0" algn="just">
              <a:spcBef>
                <a:spcPts val="0"/>
              </a:spcBef>
              <a:buNone/>
            </a:pPr>
            <a:r>
              <a:rPr lang="it-IT" sz="1200" dirty="0" smtClean="0"/>
              <a:t>Se quindi a regime, sulla base dell’attuazione della misura e delle informazioni raccolte, si procederà ad una standardizzazione territoriale dei costi connessi all’attuazione del REI, </a:t>
            </a:r>
            <a:r>
              <a:rPr lang="it-IT" sz="1200" b="1" dirty="0" smtClean="0"/>
              <a:t>nella </a:t>
            </a:r>
            <a:r>
              <a:rPr lang="it-IT" sz="1200" b="1" dirty="0"/>
              <a:t>prima fase </a:t>
            </a:r>
            <a:r>
              <a:rPr lang="it-IT" sz="1200" b="1" dirty="0" smtClean="0"/>
              <a:t>– e sicuramente per il periodo di vigenza di questo Piano – non </a:t>
            </a:r>
            <a:r>
              <a:rPr lang="it-IT" sz="1200" b="1" dirty="0"/>
              <a:t>ci si può che riferire agli indicatori </a:t>
            </a:r>
            <a:r>
              <a:rPr lang="it-IT" sz="1200" b="1" dirty="0" smtClean="0"/>
              <a:t>disponibili </a:t>
            </a:r>
            <a:r>
              <a:rPr lang="it-IT" sz="1200" dirty="0" smtClean="0"/>
              <a:t>al fine di individuare i fabbisogni di ciascun territorio. </a:t>
            </a:r>
          </a:p>
          <a:p>
            <a:pPr marL="3589338" indent="0" algn="just">
              <a:spcBef>
                <a:spcPts val="0"/>
              </a:spcBef>
              <a:buNone/>
            </a:pPr>
            <a:r>
              <a:rPr lang="it-IT" sz="1200" dirty="0" smtClean="0"/>
              <a:t>In tal senso, non può che considerarsi innanzitutto un indicatore della distribuzione territoriale della </a:t>
            </a:r>
            <a:r>
              <a:rPr lang="it-IT" sz="1200" dirty="0"/>
              <a:t>misura “ponte” che il Governo ha lanciato nel 2016 nel mentre si definiva il REI: </a:t>
            </a:r>
            <a:r>
              <a:rPr lang="it-IT" sz="1200" b="1" dirty="0"/>
              <a:t>i beneficiari del Sostegno per l’inclusione attiva (SIA</a:t>
            </a:r>
            <a:r>
              <a:rPr lang="it-IT" sz="1200" b="1" dirty="0" smtClean="0"/>
              <a:t>)</a:t>
            </a:r>
            <a:r>
              <a:rPr lang="it-IT" sz="1200" dirty="0" smtClean="0"/>
              <a:t>, infatti,</a:t>
            </a:r>
            <a:r>
              <a:rPr lang="it-IT" sz="1200" b="1" dirty="0" smtClean="0"/>
              <a:t> </a:t>
            </a:r>
            <a:r>
              <a:rPr lang="it-IT" sz="1200" dirty="0"/>
              <a:t>per quasi tutto il 2018 si affiancheranno a quelli del REI (se non si saranno già “trasformati” in beneficiari REI); si tratta quindi del primo nucleo di percettori della misura di cui si ha certezza nella rappresentazione del fabbisogno. </a:t>
            </a:r>
            <a:r>
              <a:rPr lang="it-IT" sz="1200" dirty="0" smtClean="0"/>
              <a:t>L’indicatore andrà poi sostituito all’inizio del 2019 dall’analogo indicatore sulla distribuzione territoriale effettiva dei beneficiari del  REI  (a sua volta da aggiornare all’inizio del 2020).</a:t>
            </a:r>
          </a:p>
          <a:p>
            <a:pPr marL="3589338" indent="0" algn="just">
              <a:spcBef>
                <a:spcPts val="0"/>
              </a:spcBef>
              <a:buNone/>
            </a:pPr>
            <a:r>
              <a:rPr lang="it-IT" sz="1200" dirty="0" smtClean="0"/>
              <a:t>I beneficiari del SIA, però, non sono necessariamente distribuiti territorialmente in maniera analoga a come lo saranno quelli del REI, visto soprattutto che a partire dal 1° luglio la misura diventa pienamente universale. Si ritiene quindi necessario, ai fini della stima del fabbisogno, accompagnare l’indicatore SIA con alcuni indicatori statistici, selezionandone in particolare tre tra quelli di </a:t>
            </a:r>
            <a:r>
              <a:rPr lang="it-IT" sz="1200" dirty="0"/>
              <a:t>cui si è detto nella prima parte del Piano: </a:t>
            </a:r>
            <a:r>
              <a:rPr lang="it-IT" sz="1200" b="1" dirty="0"/>
              <a:t>la povertà </a:t>
            </a:r>
            <a:r>
              <a:rPr lang="it-IT" sz="1200" b="1" dirty="0" smtClean="0"/>
              <a:t>assoluta, la </a:t>
            </a:r>
            <a:r>
              <a:rPr lang="it-IT" sz="1200" b="1" dirty="0"/>
              <a:t>grave deprivazione </a:t>
            </a:r>
            <a:r>
              <a:rPr lang="it-IT" sz="1200" b="1" dirty="0" smtClean="0"/>
              <a:t>materiale e </a:t>
            </a:r>
            <a:r>
              <a:rPr lang="it-IT" sz="1200" b="1" dirty="0"/>
              <a:t>il rischio di povertà</a:t>
            </a:r>
            <a:r>
              <a:rPr lang="it-IT" sz="1200" dirty="0"/>
              <a:t>. </a:t>
            </a:r>
            <a:endParaRPr lang="it-IT" sz="1200" dirty="0" smtClean="0"/>
          </a:p>
          <a:p>
            <a:pPr marL="3589338" indent="0" algn="just">
              <a:spcBef>
                <a:spcPts val="0"/>
              </a:spcBef>
              <a:buNone/>
            </a:pPr>
            <a:r>
              <a:rPr lang="it-IT" sz="1200" dirty="0"/>
              <a:t>Infine, nella fase di avvio – sicuramente per il primo triennio – è importante che in tutto il paese i servizi siano rafforzati a seguito dell’istituzione del REI: </a:t>
            </a:r>
            <a:r>
              <a:rPr lang="it-IT" sz="1200" dirty="0" smtClean="0"/>
              <a:t>si ritiene pertanto opportuno destinare una </a:t>
            </a:r>
            <a:r>
              <a:rPr lang="it-IT" sz="1200" dirty="0"/>
              <a:t>quota di risorse </a:t>
            </a:r>
            <a:r>
              <a:rPr lang="it-IT" sz="1200" dirty="0" smtClean="0"/>
              <a:t>alle Regioni in </a:t>
            </a:r>
            <a:r>
              <a:rPr lang="it-IT" sz="1200" dirty="0"/>
              <a:t>base alla </a:t>
            </a:r>
            <a:r>
              <a:rPr lang="it-IT" sz="1200" b="1" dirty="0"/>
              <a:t>popolazione residente</a:t>
            </a:r>
            <a:r>
              <a:rPr lang="it-IT" sz="1200" dirty="0"/>
              <a:t>. </a:t>
            </a:r>
            <a:endParaRPr lang="it-IT" sz="1200" dirty="0" smtClean="0"/>
          </a:p>
          <a:p>
            <a:pPr marL="0" indent="0" algn="just">
              <a:spcBef>
                <a:spcPts val="0"/>
              </a:spcBef>
              <a:buNone/>
            </a:pPr>
            <a:r>
              <a:rPr lang="it-IT" sz="1200" dirty="0" smtClean="0"/>
              <a:t>Per ciascuno di questi indicatori andrà ricostruita la quota regionale rispetto al totale nazionale (cioè, il numero di beneficiari SIA residenti in una data regione sul totale nazionale, il numero di residenti sul totale, e così via; per la povertà assoluta, che non </a:t>
            </a:r>
            <a:r>
              <a:rPr lang="it-IT" sz="1200" dirty="0"/>
              <a:t>è disponibile con dettaglio </a:t>
            </a:r>
            <a:r>
              <a:rPr lang="it-IT" sz="1200" dirty="0" smtClean="0"/>
              <a:t>regionale, alle singole regioni si applicherà l’incidenza della macro-area di appartenenza). </a:t>
            </a:r>
            <a:r>
              <a:rPr lang="it-IT" sz="1200" b="1" dirty="0"/>
              <a:t>A ciascuno di questi indicatori è attribuito un peso del 20% nel </a:t>
            </a:r>
            <a:r>
              <a:rPr lang="it-IT" sz="1200" b="1" dirty="0" smtClean="0"/>
              <a:t>riparto</a:t>
            </a:r>
            <a:r>
              <a:rPr lang="it-IT" sz="1200" dirty="0" smtClean="0"/>
              <a:t>, in maniera che la quota attribuita ad ogni Regione sia la media delle quote ottenute sulla base delle distribuzioni territoriali dei singoli indicatori. Ricordiamo </a:t>
            </a:r>
            <a:r>
              <a:rPr lang="it-IT" sz="1200" dirty="0"/>
              <a:t>che quello che qui rileva – trattandosi di riparto – non è il numero assoluto di persone in ciascuna di queste condizioni, ma la diffusione relativa nel confronto tra regioni (cioè, </a:t>
            </a:r>
            <a:r>
              <a:rPr lang="it-IT" sz="1200" dirty="0" smtClean="0"/>
              <a:t>ad esempio, se per </a:t>
            </a:r>
            <a:r>
              <a:rPr lang="it-IT" sz="1200" dirty="0"/>
              <a:t>ogni singolo </a:t>
            </a:r>
            <a:r>
              <a:rPr lang="it-IT" sz="1200" dirty="0" smtClean="0"/>
              <a:t>indicatore </a:t>
            </a:r>
            <a:r>
              <a:rPr lang="it-IT" sz="1200" dirty="0"/>
              <a:t>la regione A presenta il doppio di persone della regione </a:t>
            </a:r>
            <a:r>
              <a:rPr lang="it-IT" sz="1200" dirty="0" smtClean="0"/>
              <a:t>B, </a:t>
            </a:r>
            <a:r>
              <a:rPr lang="it-IT" sz="1200" dirty="0"/>
              <a:t>la prima </a:t>
            </a:r>
            <a:r>
              <a:rPr lang="it-IT" sz="1200" dirty="0" smtClean="0"/>
              <a:t>riceve </a:t>
            </a:r>
            <a:r>
              <a:rPr lang="it-IT" sz="1200" dirty="0"/>
              <a:t>il doppio delle risorse). </a:t>
            </a:r>
            <a:endParaRPr lang="it-IT" sz="1200" dirty="0" smtClean="0"/>
          </a:p>
          <a:p>
            <a:pPr marL="0" indent="0" algn="just">
              <a:spcBef>
                <a:spcPts val="0"/>
              </a:spcBef>
              <a:buNone/>
            </a:pPr>
            <a:r>
              <a:rPr lang="it-IT" sz="1200" dirty="0" smtClean="0"/>
              <a:t>Gli indicatori sopra descritti non sono disponibili a livello di ambito territoriale, se non con riferimento alla distribuzione territoriale del SIA (e, in futuro del REI) e alla popolazione residente. Sarà il decreto di riparto delle risorse (decreto del Ministro del lavoro e delle politiche sociali, di concerto con il Ministro dell’economia e delle finanze, previa intesa in sede di Conferenza Unificata) ad individuare eventualmente criteri uniformi in tutte le Regioni per la distribuzione agli ambiti territoriali, atteso che, altrimenti, resta nelle competenze della Regione l’individuazione della quota da attribuire ai singoli ambiti territoriali.</a:t>
            </a:r>
          </a:p>
          <a:p>
            <a:pPr marL="0" indent="0" algn="just">
              <a:spcBef>
                <a:spcPts val="0"/>
              </a:spcBef>
              <a:buNone/>
            </a:pPr>
            <a:r>
              <a:rPr lang="it-IT" sz="1200" dirty="0" smtClean="0"/>
              <a:t>Per la quota del Fondo destinata ai senza dimora e ai neo-maggiorenni si ritiene, invece, necessario utilizzare indicatori diversi. </a:t>
            </a:r>
            <a:r>
              <a:rPr lang="it-IT" sz="1200" b="1" dirty="0" smtClean="0"/>
              <a:t>I senza dimora sono in particolare concentrati nelle grandi aree urbane</a:t>
            </a:r>
            <a:r>
              <a:rPr lang="it-IT" sz="1200" dirty="0" smtClean="0"/>
              <a:t>: nelle prime sette città metropolitane sono presenti oltre la metà dei senza dimora del paese e sono le uniche città in cui se ne contano più di mille ciascuna. Come già per gli interventi finanziati nel 2017 a valere sul PON inclusione e sul FEAD, si ritiene che </a:t>
            </a:r>
            <a:r>
              <a:rPr lang="it-IT" sz="1200" b="1" dirty="0" smtClean="0"/>
              <a:t>il 50% delle risorse debbano essere riservate a tali comuni e il resto alle regioni</a:t>
            </a:r>
            <a:r>
              <a:rPr lang="it-IT" sz="1200" dirty="0" smtClean="0"/>
              <a:t>, eventualmente identificando d’intesa con la regione interessata specifiche destinazioni per comuni con particolare concentrazione del fenomeno.</a:t>
            </a:r>
          </a:p>
          <a:p>
            <a:pPr marL="0" indent="0" algn="just">
              <a:spcBef>
                <a:spcPts val="0"/>
              </a:spcBef>
              <a:buNone/>
            </a:pPr>
            <a:r>
              <a:rPr lang="it-IT" sz="1200" b="1" dirty="0" smtClean="0"/>
              <a:t>Quanto </a:t>
            </a:r>
            <a:r>
              <a:rPr lang="it-IT" sz="1200" b="1" dirty="0"/>
              <a:t>infine ai neo-maggiorenni, anche in questo caso, soprattutto con riferimento ai servizi socio-educativi residenziali, sembra esserci una particolare concentrazione nelle città metropolitane</a:t>
            </a:r>
            <a:r>
              <a:rPr lang="it-IT" sz="1200" dirty="0"/>
              <a:t>, dove si trova infatti quasi il 30% dei minorenni fuori famiglia nei servizi residenziali. Si ritiene comunque che, </a:t>
            </a:r>
            <a:r>
              <a:rPr lang="it-IT" sz="1200" b="1" dirty="0"/>
              <a:t>oltre alle città metropolitane, ciascuna regione debba poter partecipare alla sperimentazione</a:t>
            </a:r>
            <a:r>
              <a:rPr lang="it-IT" sz="1200" dirty="0"/>
              <a:t> per un numero di ambiti dipendente dalla diffusione della popolazione interessata, da identificare con apposito riparto.</a:t>
            </a:r>
          </a:p>
          <a:p>
            <a:pPr algn="just">
              <a:spcBef>
                <a:spcPts val="0"/>
              </a:spcBef>
            </a:pPr>
            <a:endParaRPr lang="it-IT" sz="1200" dirty="0"/>
          </a:p>
          <a:p>
            <a:pPr marL="0" indent="0" algn="just">
              <a:spcBef>
                <a:spcPts val="0"/>
              </a:spcBef>
              <a:buFont typeface="Arial" panose="020B0604020202020204" pitchFamily="34" charset="0"/>
              <a:buNone/>
            </a:pPr>
            <a:endParaRPr lang="it-IT" sz="1200" dirty="0" smtClean="0"/>
          </a:p>
          <a:p>
            <a:pPr marL="0" indent="0" algn="just">
              <a:spcBef>
                <a:spcPts val="0"/>
              </a:spcBef>
              <a:buFont typeface="Arial" panose="020B0604020202020204" pitchFamily="34" charset="0"/>
              <a:buNone/>
            </a:pPr>
            <a:endParaRPr lang="it-IT" sz="1200" dirty="0" smtClean="0"/>
          </a:p>
          <a:p>
            <a:pPr marL="0" indent="0">
              <a:spcBef>
                <a:spcPts val="600"/>
              </a:spcBef>
              <a:buFont typeface="Arial" panose="020B0604020202020204" pitchFamily="34" charset="0"/>
              <a:buNone/>
            </a:pPr>
            <a:endParaRPr lang="it-IT" sz="1200" dirty="0" smtClean="0"/>
          </a:p>
          <a:p>
            <a:pPr marL="0" indent="0">
              <a:spcBef>
                <a:spcPts val="600"/>
              </a:spcBef>
              <a:buFont typeface="Arial" panose="020B0604020202020204" pitchFamily="34" charset="0"/>
              <a:buNone/>
            </a:pPr>
            <a:endParaRPr lang="it-IT" sz="1200" dirty="0" smtClean="0"/>
          </a:p>
          <a:p>
            <a:pPr marL="0" indent="0" algn="just">
              <a:spcBef>
                <a:spcPts val="0"/>
              </a:spcBef>
              <a:buFont typeface="Arial" panose="020B0604020202020204" pitchFamily="34" charset="0"/>
              <a:buNone/>
            </a:pPr>
            <a:endParaRPr lang="it-IT" sz="1200" dirty="0"/>
          </a:p>
        </p:txBody>
      </p:sp>
      <p:graphicFrame>
        <p:nvGraphicFramePr>
          <p:cNvPr id="11" name="Tabella 10"/>
          <p:cNvGraphicFramePr>
            <a:graphicFrameLocks noGrp="1"/>
          </p:cNvGraphicFramePr>
          <p:nvPr>
            <p:extLst>
              <p:ext uri="{D42A27DB-BD31-4B8C-83A1-F6EECF244321}">
                <p14:modId xmlns:p14="http://schemas.microsoft.com/office/powerpoint/2010/main" val="3080963069"/>
              </p:ext>
            </p:extLst>
          </p:nvPr>
        </p:nvGraphicFramePr>
        <p:xfrm>
          <a:off x="422105" y="877385"/>
          <a:ext cx="3421760" cy="2727231"/>
        </p:xfrm>
        <a:graphic>
          <a:graphicData uri="http://schemas.openxmlformats.org/drawingml/2006/table">
            <a:tbl>
              <a:tblPr firstRow="1" bandRow="1">
                <a:tableStyleId>{5C22544A-7EE6-4342-B048-85BDC9FD1C3A}</a:tableStyleId>
              </a:tblPr>
              <a:tblGrid>
                <a:gridCol w="2695089"/>
                <a:gridCol w="726671"/>
              </a:tblGrid>
              <a:tr h="547188">
                <a:tc>
                  <a:txBody>
                    <a:bodyPr/>
                    <a:lstStyle/>
                    <a:p>
                      <a:r>
                        <a:rPr lang="it-IT" sz="1400" dirty="0" smtClean="0"/>
                        <a:t>Indicatori  riparto quota livelli essenziali REI </a:t>
                      </a:r>
                      <a:endParaRPr lang="it-IT" sz="1400" dirty="0"/>
                    </a:p>
                  </a:txBody>
                  <a:tcPr anchor="ctr"/>
                </a:tc>
                <a:tc>
                  <a:txBody>
                    <a:bodyPr/>
                    <a:lstStyle/>
                    <a:p>
                      <a:pPr algn="r"/>
                      <a:r>
                        <a:rPr lang="it-IT" sz="1400" dirty="0" smtClean="0"/>
                        <a:t>Peso</a:t>
                      </a:r>
                      <a:endParaRPr lang="it-IT" sz="1400" dirty="0"/>
                    </a:p>
                  </a:txBody>
                  <a:tcPr anchor="ctr"/>
                </a:tc>
              </a:tr>
              <a:tr h="326571">
                <a:tc>
                  <a:txBody>
                    <a:bodyPr/>
                    <a:lstStyle/>
                    <a:p>
                      <a:r>
                        <a:rPr lang="it-IT" sz="1400" dirty="0" smtClean="0"/>
                        <a:t>Beneficiari</a:t>
                      </a:r>
                      <a:r>
                        <a:rPr lang="it-IT" sz="1400" baseline="0" dirty="0" smtClean="0"/>
                        <a:t> SIA (Inps)</a:t>
                      </a:r>
                      <a:endParaRPr lang="it-IT" sz="1400" dirty="0"/>
                    </a:p>
                  </a:txBody>
                  <a:tcPr anchor="ctr"/>
                </a:tc>
                <a:tc>
                  <a:txBody>
                    <a:bodyPr/>
                    <a:lstStyle/>
                    <a:p>
                      <a:pPr algn="r"/>
                      <a:r>
                        <a:rPr lang="it-IT" sz="1400" dirty="0" smtClean="0"/>
                        <a:t>20%</a:t>
                      </a:r>
                      <a:endParaRPr lang="it-IT" sz="1400" dirty="0"/>
                    </a:p>
                  </a:txBody>
                  <a:tcPr anchor="ctr"/>
                </a:tc>
              </a:tr>
              <a:tr h="3265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400" dirty="0" smtClean="0"/>
                        <a:t>Povertà assoluta (Istat)</a:t>
                      </a:r>
                    </a:p>
                  </a:txBody>
                  <a:tcPr anchor="ctr"/>
                </a:tc>
                <a:tc>
                  <a:txBody>
                    <a:bodyPr/>
                    <a:lstStyle/>
                    <a:p>
                      <a:pPr algn="r"/>
                      <a:r>
                        <a:rPr lang="it-IT" sz="1400" dirty="0" smtClean="0"/>
                        <a:t>20%</a:t>
                      </a:r>
                      <a:endParaRPr lang="it-IT" sz="1400" dirty="0"/>
                    </a:p>
                  </a:txBody>
                  <a:tcPr anchor="ctr"/>
                </a:tc>
              </a:tr>
              <a:tr h="547188">
                <a:tc>
                  <a:txBody>
                    <a:bodyPr/>
                    <a:lstStyle/>
                    <a:p>
                      <a:r>
                        <a:rPr lang="it-IT" sz="1400" dirty="0" smtClean="0"/>
                        <a:t>Grave deprivazione materiale (Eurostat)</a:t>
                      </a:r>
                      <a:endParaRPr lang="it-IT" sz="1400" dirty="0"/>
                    </a:p>
                  </a:txBody>
                  <a:tcPr anchor="ctr"/>
                </a:tc>
                <a:tc>
                  <a:txBody>
                    <a:bodyPr/>
                    <a:lstStyle/>
                    <a:p>
                      <a:pPr algn="r"/>
                      <a:r>
                        <a:rPr lang="it-IT" sz="1400" dirty="0" smtClean="0"/>
                        <a:t>20%</a:t>
                      </a:r>
                      <a:endParaRPr lang="it-IT" sz="1400" dirty="0"/>
                    </a:p>
                  </a:txBody>
                  <a:tcPr anchor="ctr"/>
                </a:tc>
              </a:tr>
              <a:tr h="326571">
                <a:tc>
                  <a:txBody>
                    <a:bodyPr/>
                    <a:lstStyle/>
                    <a:p>
                      <a:r>
                        <a:rPr lang="it-IT" sz="1400" dirty="0" smtClean="0"/>
                        <a:t>Rischio di povertà (Eurostat)</a:t>
                      </a:r>
                      <a:endParaRPr lang="it-IT" sz="1400" dirty="0"/>
                    </a:p>
                  </a:txBody>
                  <a:tcPr anchor="ctr"/>
                </a:tc>
                <a:tc>
                  <a:txBody>
                    <a:bodyPr/>
                    <a:lstStyle/>
                    <a:p>
                      <a:pPr algn="r"/>
                      <a:r>
                        <a:rPr lang="it-IT" sz="1400" dirty="0" smtClean="0"/>
                        <a:t>20%</a:t>
                      </a:r>
                      <a:endParaRPr lang="it-IT" sz="1400" dirty="0"/>
                    </a:p>
                  </a:txBody>
                  <a:tcPr anchor="ctr"/>
                </a:tc>
              </a:tr>
              <a:tr h="326571">
                <a:tc>
                  <a:txBody>
                    <a:bodyPr/>
                    <a:lstStyle/>
                    <a:p>
                      <a:r>
                        <a:rPr lang="it-IT" sz="1400" dirty="0" smtClean="0"/>
                        <a:t>Popolazione residente (Istat)</a:t>
                      </a:r>
                      <a:endParaRPr lang="it-IT" sz="1400" dirty="0"/>
                    </a:p>
                  </a:txBody>
                  <a:tcPr anchor="ctr"/>
                </a:tc>
                <a:tc>
                  <a:txBody>
                    <a:bodyPr/>
                    <a:lstStyle/>
                    <a:p>
                      <a:pPr algn="r"/>
                      <a:r>
                        <a:rPr lang="it-IT" sz="1400" dirty="0" smtClean="0"/>
                        <a:t>20%</a:t>
                      </a:r>
                      <a:endParaRPr lang="it-IT" sz="1400" dirty="0"/>
                    </a:p>
                  </a:txBody>
                  <a:tcPr anchor="ctr"/>
                </a:tc>
              </a:tr>
              <a:tr h="326571">
                <a:tc>
                  <a:txBody>
                    <a:bodyPr/>
                    <a:lstStyle/>
                    <a:p>
                      <a:r>
                        <a:rPr lang="it-IT" sz="1400" b="1" dirty="0" smtClean="0"/>
                        <a:t>Totale</a:t>
                      </a:r>
                      <a:endParaRPr lang="it-IT" sz="1400" b="1" dirty="0"/>
                    </a:p>
                  </a:txBody>
                  <a:tcPr/>
                </a:tc>
                <a:tc>
                  <a:txBody>
                    <a:bodyPr/>
                    <a:lstStyle/>
                    <a:p>
                      <a:pPr algn="r"/>
                      <a:r>
                        <a:rPr lang="it-IT" sz="1400" b="1" dirty="0" smtClean="0"/>
                        <a:t>100%</a:t>
                      </a:r>
                      <a:endParaRPr lang="it-IT" sz="1400" b="1" dirty="0"/>
                    </a:p>
                  </a:txBody>
                  <a:tcPr anchor="ctr"/>
                </a:tc>
              </a:tr>
            </a:tbl>
          </a:graphicData>
        </a:graphic>
      </p:graphicFrame>
      <p:pic>
        <p:nvPicPr>
          <p:cNvPr id="8" name="Immagine 7"/>
          <p:cNvPicPr>
            <a:picLocks noChangeAspect="1"/>
          </p:cNvPicPr>
          <p:nvPr/>
        </p:nvPicPr>
        <p:blipFill>
          <a:blip r:embed="rId3"/>
          <a:stretch>
            <a:fillRect/>
          </a:stretch>
        </p:blipFill>
        <p:spPr>
          <a:xfrm>
            <a:off x="10654072" y="170463"/>
            <a:ext cx="586665" cy="586665"/>
          </a:xfrm>
          <a:prstGeom prst="rect">
            <a:avLst/>
          </a:prstGeom>
        </p:spPr>
      </p:pic>
    </p:spTree>
    <p:extLst>
      <p:ext uri="{BB962C8B-B14F-4D97-AF65-F5344CB8AC3E}">
        <p14:creationId xmlns:p14="http://schemas.microsoft.com/office/powerpoint/2010/main" val="11376354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404096" y="80072"/>
            <a:ext cx="10515600" cy="777875"/>
          </a:xfrm>
        </p:spPr>
        <p:txBody>
          <a:bodyPr>
            <a:normAutofit/>
          </a:bodyPr>
          <a:lstStyle/>
          <a:p>
            <a:r>
              <a:rPr lang="it-IT" sz="2400" b="1" dirty="0" smtClean="0"/>
              <a:t>Premessa</a:t>
            </a:r>
            <a:endParaRPr lang="it-IT" sz="2400" dirty="0"/>
          </a:p>
        </p:txBody>
      </p:sp>
      <p:sp>
        <p:nvSpPr>
          <p:cNvPr id="4" name="Segnaposto testo 3"/>
          <p:cNvSpPr>
            <a:spLocks noGrp="1"/>
          </p:cNvSpPr>
          <p:nvPr>
            <p:ph idx="1"/>
          </p:nvPr>
        </p:nvSpPr>
        <p:spPr>
          <a:xfrm>
            <a:off x="412331" y="713087"/>
            <a:ext cx="11211631" cy="6240609"/>
          </a:xfrm>
        </p:spPr>
        <p:txBody>
          <a:bodyPr>
            <a:noAutofit/>
          </a:bodyPr>
          <a:lstStyle/>
          <a:p>
            <a:pPr marL="0" indent="0" algn="just">
              <a:spcBef>
                <a:spcPts val="600"/>
              </a:spcBef>
              <a:buNone/>
            </a:pPr>
            <a:r>
              <a:rPr lang="it-IT" sz="1500" dirty="0" smtClean="0"/>
              <a:t>Con il decreto legislativo n. 147 del 2017,  l’Italia ha per la prima volta nella sua storia una </a:t>
            </a:r>
            <a:r>
              <a:rPr lang="it-IT" sz="1500" b="1" dirty="0" smtClean="0"/>
              <a:t>legge sulla povertà</a:t>
            </a:r>
            <a:r>
              <a:rPr lang="it-IT" sz="1500" dirty="0" smtClean="0"/>
              <a:t>.</a:t>
            </a:r>
          </a:p>
          <a:p>
            <a:pPr marL="0" indent="0" algn="just">
              <a:spcBef>
                <a:spcPts val="600"/>
              </a:spcBef>
              <a:buNone/>
            </a:pPr>
            <a:r>
              <a:rPr lang="it-IT" sz="1500" dirty="0" smtClean="0"/>
              <a:t>Il </a:t>
            </a:r>
            <a:r>
              <a:rPr lang="it-IT" sz="1500" b="1" dirty="0" smtClean="0"/>
              <a:t>Reddito di inclusione (REI) </a:t>
            </a:r>
            <a:r>
              <a:rPr lang="it-IT" sz="1500" dirty="0" smtClean="0"/>
              <a:t>– misura </a:t>
            </a:r>
            <a:r>
              <a:rPr lang="it-IT" sz="1500" dirty="0"/>
              <a:t>unica nazionale di contrasto alla </a:t>
            </a:r>
            <a:r>
              <a:rPr lang="it-IT" sz="1500" dirty="0" smtClean="0"/>
              <a:t>povertà – è pienamente operativo dal 1° dicembre dello scorso anno. Decine di migliaia di nuclei familiari vanno aggiungendosi ogni mese a coloro che nel corso del 2017 hanno richiesto il Sostegno per l’inclusione attiva (SIA), misura «ponte» che si sovrapporrà per quasi tutto il 2018 al REI. A partire dal 1° luglio, poi, il REI diventerà pienamente universale e gli unici requisiti che ne limiteranno l’accesso  saranno di natura economica – l’assenza cioè di adeguate risorse reddituali e patrimoniali. Si stima che nel corso del 2018 i nuclei familiari beneficiari del REI (e del SIA) potranno crescere fino a 700 mila per quasi 2,5 milioni di persone (il numero effettivo dipenderà dal cd. </a:t>
            </a:r>
            <a:r>
              <a:rPr lang="it-IT" sz="1500" i="1" dirty="0" smtClean="0"/>
              <a:t>take-up</a:t>
            </a:r>
            <a:r>
              <a:rPr lang="it-IT" sz="1500" dirty="0" smtClean="0"/>
              <a:t>, che, secondo l’esperienza internazionale per questo tipo di misure, si colloca però tra il 40 e l’80% degli aventi diritto).</a:t>
            </a:r>
          </a:p>
          <a:p>
            <a:pPr marL="0" indent="0" algn="just">
              <a:spcBef>
                <a:spcPts val="600"/>
              </a:spcBef>
              <a:buNone/>
            </a:pPr>
            <a:r>
              <a:rPr lang="it-IT" sz="1500" dirty="0" smtClean="0"/>
              <a:t>Il REI è </a:t>
            </a:r>
            <a:r>
              <a:rPr lang="it-IT" sz="1500" b="1" dirty="0" smtClean="0"/>
              <a:t>un </a:t>
            </a:r>
            <a:r>
              <a:rPr lang="it-IT" sz="1500" b="1" dirty="0"/>
              <a:t>sostegno economico accompagnato da servizi personalizzati </a:t>
            </a:r>
            <a:r>
              <a:rPr lang="it-IT" sz="1500" dirty="0"/>
              <a:t>per l’inclusione sociale e </a:t>
            </a:r>
            <a:r>
              <a:rPr lang="it-IT" sz="1500" dirty="0" smtClean="0"/>
              <a:t>lavorativa. Il REI non è quindi una </a:t>
            </a:r>
            <a:r>
              <a:rPr lang="it-IT" sz="1500" dirty="0"/>
              <a:t>misura assistenzialistica, </a:t>
            </a:r>
            <a:r>
              <a:rPr lang="it-IT" sz="1500" dirty="0" smtClean="0"/>
              <a:t>un </a:t>
            </a:r>
            <a:r>
              <a:rPr lang="it-IT" sz="1500" dirty="0"/>
              <a:t>beneficio economico «passivo». Al </a:t>
            </a:r>
            <a:r>
              <a:rPr lang="it-IT" sz="1500" dirty="0" smtClean="0"/>
              <a:t>nucleo familiare beneficiario </a:t>
            </a:r>
            <a:r>
              <a:rPr lang="it-IT" sz="1500" dirty="0"/>
              <a:t>è richiesto un impegno ad attivarsi, sulla base di </a:t>
            </a:r>
            <a:r>
              <a:rPr lang="it-IT" sz="1500" b="1" dirty="0"/>
              <a:t>un progetto personalizzato </a:t>
            </a:r>
            <a:r>
              <a:rPr lang="it-IT" sz="1500" dirty="0"/>
              <a:t>condiviso con i </a:t>
            </a:r>
            <a:r>
              <a:rPr lang="it-IT" sz="1500" dirty="0" smtClean="0"/>
              <a:t>servizi territoriali, </a:t>
            </a:r>
            <a:r>
              <a:rPr lang="it-IT" sz="1500" b="1" dirty="0"/>
              <a:t>che accompagni il nucleo </a:t>
            </a:r>
            <a:r>
              <a:rPr lang="it-IT" sz="1500" b="1" dirty="0" smtClean="0"/>
              <a:t>verso </a:t>
            </a:r>
            <a:r>
              <a:rPr lang="it-IT" sz="1500" b="1" dirty="0"/>
              <a:t>l’autonomia</a:t>
            </a:r>
            <a:r>
              <a:rPr lang="it-IT" sz="1500" dirty="0" smtClean="0"/>
              <a:t>. La capacità dei servizi sociali – in rete con i centri per l’impiego, i servizi socio-sanitari, la scuola, le agenzie formative, i servizi per la casa – di valutare il bisogno dei nuclei familiari in povertà, di porsi obiettivi concreti di inclusione, di individuare i sostegni necessari per attivare i percorsi verso l’autonomia è cruciale perché il REI possa raggiungere i risultati attesi. Allo stesso modo  </a:t>
            </a:r>
            <a:r>
              <a:rPr lang="it-IT" sz="1500" b="1" dirty="0" smtClean="0"/>
              <a:t>è essenziale che la rete dei servizi si apra alla comunità, coinvolgendo il terzo settore </a:t>
            </a:r>
            <a:r>
              <a:rPr lang="it-IT" sz="1500" dirty="0" smtClean="0"/>
              <a:t>– patrimonio storico di grandi energie nel contrasto alla povertà nel nostro paese – </a:t>
            </a:r>
            <a:r>
              <a:rPr lang="it-IT" sz="1500" b="1" dirty="0" smtClean="0"/>
              <a:t>e le forze produttive del territorio </a:t>
            </a:r>
            <a:r>
              <a:rPr lang="it-IT" sz="1500" dirty="0" smtClean="0"/>
              <a:t>– il lavoro continuando ad essere la via maestra per uscire dalla povertà. </a:t>
            </a:r>
          </a:p>
          <a:p>
            <a:pPr marL="0" indent="0" algn="just">
              <a:spcBef>
                <a:spcPts val="600"/>
              </a:spcBef>
              <a:buNone/>
            </a:pPr>
            <a:r>
              <a:rPr lang="it-IT" sz="1500" dirty="0" smtClean="0"/>
              <a:t>Per queste ragioni il legislatore ha disposto che il </a:t>
            </a:r>
            <a:r>
              <a:rPr lang="it-IT" sz="1500" b="1" dirty="0"/>
              <a:t>Fondo nazionale per la lotta alla povertà </a:t>
            </a:r>
            <a:r>
              <a:rPr lang="it-IT" sz="1500" dirty="0"/>
              <a:t>e all’esclusione </a:t>
            </a:r>
            <a:r>
              <a:rPr lang="it-IT" sz="1500" dirty="0" smtClean="0"/>
              <a:t>sociale (d’ora in poi, Fondo Povertà) abbia una riserva del 15%, destinata a crescere al 20% dal 2020, per il finanziamento degli interventi e dei servizi sociali territoriali per il contrasto alla povertà. Sono i primi </a:t>
            </a:r>
            <a:r>
              <a:rPr lang="it-IT" sz="1500" b="1" dirty="0" smtClean="0"/>
              <a:t>livelli essenziali delle prestazioni </a:t>
            </a:r>
            <a:r>
              <a:rPr lang="it-IT" sz="1500" dirty="0" smtClean="0"/>
              <a:t>definiti nell’ambito delle politiche sociali nello scenario successivo alla riforma del Titolo V della Costituzione del 2001 e il presente Piano è il documento di programmazione nazionale di indirizzo – cui seguiranno piani regionali – volto ad individuare le priorità nell’utilizzo delle risorse nell’ottica di una progressione graduale verso tali livelli.  </a:t>
            </a:r>
          </a:p>
          <a:p>
            <a:pPr marL="0" indent="0" algn="just">
              <a:spcBef>
                <a:spcPts val="600"/>
              </a:spcBef>
              <a:buNone/>
            </a:pPr>
            <a:r>
              <a:rPr lang="it-IT" sz="1500" dirty="0" smtClean="0"/>
              <a:t>Questo primo Piano è adottato in tempi assai ristretti. Poche settimane dopo l’entrata in vigore del d. </a:t>
            </a:r>
            <a:r>
              <a:rPr lang="it-IT" sz="1500" dirty="0" err="1" smtClean="0"/>
              <a:t>lgs</a:t>
            </a:r>
            <a:r>
              <a:rPr lang="it-IT" sz="1500" dirty="0" smtClean="0"/>
              <a:t>. n. 147 del 2017, il REI poteva già essere richiesto presso i Comuni di residenza. Al momento in cui si scrive, le prime Carte REI sono già state distribuite e correntemente utilizzate. Vi è pertanto una esigenza diffusa che i servizi vengano prontamente ed adeguatamente rafforzati per far fronte ai compiti loro richiesti. In altri termini, la prima priorità è quella di «</a:t>
            </a:r>
            <a:r>
              <a:rPr lang="it-IT" sz="1500" b="1" dirty="0" smtClean="0"/>
              <a:t>far presto</a:t>
            </a:r>
            <a:r>
              <a:rPr lang="it-IT" sz="1500" dirty="0" smtClean="0"/>
              <a:t>». In un’ottica di gradualità – anche nell’accrescimento della conoscenza dei bisogni – ci sarà tempo e modo, già dal prossimo anno, di affinare analisi e indirizzi. </a:t>
            </a:r>
          </a:p>
          <a:p>
            <a:pPr marL="0" indent="0" algn="just">
              <a:spcBef>
                <a:spcPts val="600"/>
              </a:spcBef>
            </a:pPr>
            <a:endParaRPr lang="it-IT" sz="1500" dirty="0"/>
          </a:p>
          <a:p>
            <a:pPr marL="0" indent="0" algn="just">
              <a:spcBef>
                <a:spcPts val="600"/>
              </a:spcBef>
              <a:buNone/>
            </a:pPr>
            <a:endParaRPr lang="it-IT" sz="1500" dirty="0"/>
          </a:p>
          <a:p>
            <a:pPr marL="0" indent="0" algn="just">
              <a:spcBef>
                <a:spcPts val="600"/>
              </a:spcBef>
              <a:buNone/>
            </a:pPr>
            <a:endParaRPr lang="it-IT" sz="1500" dirty="0" smtClean="0"/>
          </a:p>
          <a:p>
            <a:pPr marL="0" indent="0" algn="just">
              <a:spcBef>
                <a:spcPts val="600"/>
              </a:spcBef>
              <a:buNone/>
            </a:pPr>
            <a:r>
              <a:rPr lang="it-IT" sz="1500" dirty="0" smtClean="0"/>
              <a:t>  </a:t>
            </a:r>
            <a:endParaRPr lang="it-IT" sz="1500" dirty="0"/>
          </a:p>
          <a:p>
            <a:pPr marL="0" indent="0" algn="just">
              <a:spcBef>
                <a:spcPts val="600"/>
              </a:spcBef>
              <a:buNone/>
            </a:pPr>
            <a:endParaRPr lang="it-IT" sz="1500" dirty="0"/>
          </a:p>
        </p:txBody>
      </p:sp>
      <p:pic>
        <p:nvPicPr>
          <p:cNvPr id="8" name="Immagine 7"/>
          <p:cNvPicPr>
            <a:picLocks noChangeAspect="1"/>
          </p:cNvPicPr>
          <p:nvPr/>
        </p:nvPicPr>
        <p:blipFill>
          <a:blip r:embed="rId2" cstate="print"/>
          <a:srcRect r="51938"/>
          <a:stretch>
            <a:fillRect/>
          </a:stretch>
        </p:blipFill>
        <p:spPr>
          <a:xfrm>
            <a:off x="9591207" y="218897"/>
            <a:ext cx="863879" cy="479323"/>
          </a:xfrm>
          <a:prstGeom prst="rect">
            <a:avLst/>
          </a:prstGeom>
        </p:spPr>
      </p:pic>
      <p:pic>
        <p:nvPicPr>
          <p:cNvPr id="2" name="Immagine 1"/>
          <p:cNvPicPr>
            <a:picLocks noChangeAspect="1"/>
          </p:cNvPicPr>
          <p:nvPr/>
        </p:nvPicPr>
        <p:blipFill>
          <a:blip r:embed="rId3"/>
          <a:stretch>
            <a:fillRect/>
          </a:stretch>
        </p:blipFill>
        <p:spPr>
          <a:xfrm>
            <a:off x="10575798" y="168548"/>
            <a:ext cx="704266" cy="704266"/>
          </a:xfrm>
          <a:prstGeom prst="rect">
            <a:avLst/>
          </a:prstGeom>
        </p:spPr>
      </p:pic>
    </p:spTree>
    <p:extLst>
      <p:ext uri="{BB962C8B-B14F-4D97-AF65-F5344CB8AC3E}">
        <p14:creationId xmlns:p14="http://schemas.microsoft.com/office/powerpoint/2010/main" val="3229709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511635" y="180059"/>
            <a:ext cx="10515600" cy="777875"/>
          </a:xfrm>
        </p:spPr>
        <p:txBody>
          <a:bodyPr>
            <a:normAutofit/>
          </a:bodyPr>
          <a:lstStyle/>
          <a:p>
            <a:r>
              <a:rPr lang="it-IT" sz="2400" b="1" dirty="0" smtClean="0"/>
              <a:t>La povertà in Italia</a:t>
            </a:r>
            <a:endParaRPr lang="it-IT" sz="2400" dirty="0"/>
          </a:p>
        </p:txBody>
      </p:sp>
      <p:sp>
        <p:nvSpPr>
          <p:cNvPr id="4" name="Segnaposto testo 3"/>
          <p:cNvSpPr>
            <a:spLocks noGrp="1"/>
          </p:cNvSpPr>
          <p:nvPr>
            <p:ph idx="1"/>
          </p:nvPr>
        </p:nvSpPr>
        <p:spPr>
          <a:xfrm>
            <a:off x="431804" y="819339"/>
            <a:ext cx="11491011" cy="3312917"/>
          </a:xfrm>
        </p:spPr>
        <p:txBody>
          <a:bodyPr>
            <a:noAutofit/>
          </a:bodyPr>
          <a:lstStyle/>
          <a:p>
            <a:pPr marL="4935538" indent="0" algn="just">
              <a:spcBef>
                <a:spcPts val="600"/>
              </a:spcBef>
              <a:buNone/>
            </a:pPr>
            <a:r>
              <a:rPr lang="it-IT" sz="1400" dirty="0" smtClean="0"/>
              <a:t>Definire la povertà non è operazione semplice. In Italia i primi tentativi di misurazione risalgono al dopoguerra, all’</a:t>
            </a:r>
            <a:r>
              <a:rPr lang="it-IT" sz="1400" i="1" dirty="0" smtClean="0"/>
              <a:t>Inchiesta sulla miseria </a:t>
            </a:r>
            <a:r>
              <a:rPr lang="it-IT" sz="1400" dirty="0" smtClean="0"/>
              <a:t>varata nel 1952 da un’apposita Commissione parlamentare (indicatori: sovraffollamento nelle abitazioni; consumo di zucchero, carne e vino; condizioni delle calzature). La misura di </a:t>
            </a:r>
            <a:r>
              <a:rPr lang="it-IT" sz="1400" b="1" dirty="0" smtClean="0"/>
              <a:t>povertà relativa</a:t>
            </a:r>
            <a:r>
              <a:rPr lang="it-IT" sz="1400" dirty="0" smtClean="0"/>
              <a:t>, ancora oggi pubblicata dall’Istat, risale invece agli anni 80 e si deve alla Commissione povertà istituita dal Governo Craxi nel 1984 e presieduta da Ermanno Gorrieri: secondo tale definizione, è povera una famiglia di due persone che consuma meno della media pro-capite dei consumi nazionali. </a:t>
            </a:r>
            <a:r>
              <a:rPr lang="it-IT" sz="1400" b="1" dirty="0" smtClean="0"/>
              <a:t>Nel 2016 si trattava del 10,6% delle famiglie pari al 14% della popolazione residente </a:t>
            </a:r>
            <a:r>
              <a:rPr lang="it-IT" sz="1400" dirty="0" smtClean="0"/>
              <a:t>(figura a sinistra).  </a:t>
            </a:r>
          </a:p>
          <a:p>
            <a:pPr marL="4935538" indent="0" algn="just">
              <a:spcBef>
                <a:spcPts val="600"/>
              </a:spcBef>
              <a:buNone/>
            </a:pPr>
            <a:r>
              <a:rPr lang="it-IT" sz="1400" dirty="0" smtClean="0"/>
              <a:t>A partire dalla seconda metà degli anni 90, l’Istat ha accompagnato la pubblicazione dei dati sulla povertà relativa con una misura di </a:t>
            </a:r>
            <a:r>
              <a:rPr lang="it-IT" sz="1400" b="1" dirty="0" smtClean="0"/>
              <a:t>povertà assoluta</a:t>
            </a:r>
            <a:r>
              <a:rPr lang="it-IT" sz="1400" dirty="0" smtClean="0"/>
              <a:t>,  indicata come l’impossibilità per una famiglia di accedere ad un paniere di beni e servizi «socialmente accettabile». Secondo tale indicatore (profondamente rivisto nella metodologia nel 2009 e nelle serie storiche nel 2015 ) in tale condizione </a:t>
            </a:r>
            <a:r>
              <a:rPr lang="it-IT" sz="1400" b="1" dirty="0" smtClean="0"/>
              <a:t>nel 2016 si trovava il 6,3% delle famiglie pari al 7,9% della popolazione residente</a:t>
            </a:r>
            <a:r>
              <a:rPr lang="it-IT" sz="1400" dirty="0" smtClean="0"/>
              <a:t>. A seguito della revisione metodologica, oggi ogni famiglia ha la «sua» soglia di povertà, che dipende dalla composizione del nucleo (numero ed età dei componenti) e dal posto in cui vive (area metropolitana, grandi comuni, piccoli comuni; nord, centro, mezzogiorno).</a:t>
            </a:r>
          </a:p>
          <a:p>
            <a:pPr marL="0" indent="0" algn="just">
              <a:spcBef>
                <a:spcPts val="600"/>
              </a:spcBef>
              <a:buNone/>
            </a:pPr>
            <a:r>
              <a:rPr lang="it-IT" sz="1400" dirty="0" smtClean="0"/>
              <a:t>Si tratta di misure sviluppate nel contesto nazionale in assenza di standard internazionali. In ambito europeo, sin dalla Strategia di Lisbona (2000; l’adozione da parte del Consiglio europeo di </a:t>
            </a:r>
            <a:r>
              <a:rPr lang="it-IT" sz="1400" dirty="0" err="1" smtClean="0"/>
              <a:t>Laeken</a:t>
            </a:r>
            <a:r>
              <a:rPr lang="it-IT" sz="1400" dirty="0" smtClean="0"/>
              <a:t> di un set di indicatori sociali è del 2001) si è affermato un indicatore di povertà relativa, inizialmente denominato incidenza di «basso reddito» e poi ribattezzato «</a:t>
            </a:r>
            <a:r>
              <a:rPr lang="it-IT" sz="1400" b="1" dirty="0" smtClean="0"/>
              <a:t>rischio di povertà</a:t>
            </a:r>
            <a:r>
              <a:rPr lang="it-IT" sz="1400" dirty="0" smtClean="0"/>
              <a:t>», dalla portata un po’ più ampia dell’indicatore Istat sopra commentato: secondo tale definizione, è a rischio di povertà una famiglia il cui reddito è inferiore al 60% del reddito mediano equivalente nazionale. L’ultima rilevazione – del 2016 (ma su redditi del 2015) – indica in tale condizione </a:t>
            </a:r>
            <a:r>
              <a:rPr lang="it-IT" sz="1400" b="1" dirty="0" smtClean="0"/>
              <a:t>il 20,6% della popolazione residente</a:t>
            </a:r>
            <a:r>
              <a:rPr lang="it-IT" sz="1400" dirty="0" smtClean="0"/>
              <a:t>. Alla fine dello scorso decennio, in occasione del varo della Strategia Europa 2020, dopo lunga negoziazione, i Paesi membri hanno ritenuto di dover accompagnare tale indicatore con altre due misurazioni della povertà e dell’esclusione sociale: l’incidenza della </a:t>
            </a:r>
            <a:r>
              <a:rPr lang="it-IT" sz="1400" b="1" dirty="0" smtClean="0"/>
              <a:t>grave deprivazione materiale, </a:t>
            </a:r>
            <a:r>
              <a:rPr lang="it-IT" sz="1400" b="1" dirty="0"/>
              <a:t>pari nel 2016 al 12,1% della </a:t>
            </a:r>
            <a:r>
              <a:rPr lang="it-IT" sz="1400" b="1" dirty="0" smtClean="0"/>
              <a:t>popolazione </a:t>
            </a:r>
            <a:r>
              <a:rPr lang="it-IT" sz="1400" dirty="0" smtClean="0"/>
              <a:t>(si tratta di famiglie con 4 problematiche su 9 individuate a livello UE: dal non </a:t>
            </a:r>
            <a:r>
              <a:rPr lang="it-IT" sz="1400" dirty="0"/>
              <a:t>potersi permettere </a:t>
            </a:r>
            <a:r>
              <a:rPr lang="it-IT" sz="1400" dirty="0" smtClean="0"/>
              <a:t>la TV, l’auto, la lavatrice, il telefono, un pasto adeguato ogni due giorni, una settimana di ferie l’anno lontano da casa, al non poter far fronte ad una spesa imprevista di 800 euro, non riuscire a riscaldare adeguatamente l’abitazione, essere in arretrato con i pagamenti – mutuo, affitto, bollette); e, infine, l’incidenza delle persone in famiglia a </a:t>
            </a:r>
            <a:r>
              <a:rPr lang="it-IT" sz="1400" b="1" dirty="0" smtClean="0"/>
              <a:t>molto bassa intensità lavorativa </a:t>
            </a:r>
            <a:r>
              <a:rPr lang="it-IT" sz="1400" dirty="0" smtClean="0"/>
              <a:t>(famiglie cioè in cui i mesi lavorati sono meno del 20% del potenziale) </a:t>
            </a:r>
            <a:r>
              <a:rPr lang="it-IT" sz="1400" b="1" dirty="0" smtClean="0"/>
              <a:t>pari al 12,8% della popolazione.</a:t>
            </a:r>
          </a:p>
        </p:txBody>
      </p:sp>
      <p:pic>
        <p:nvPicPr>
          <p:cNvPr id="16" name="Immagine 15"/>
          <p:cNvPicPr>
            <a:picLocks noChangeAspect="1"/>
          </p:cNvPicPr>
          <p:nvPr/>
        </p:nvPicPr>
        <p:blipFill>
          <a:blip r:embed="rId2" cstate="print"/>
          <a:srcRect r="51938"/>
          <a:stretch>
            <a:fillRect/>
          </a:stretch>
        </p:blipFill>
        <p:spPr>
          <a:xfrm>
            <a:off x="9866964" y="299383"/>
            <a:ext cx="863879" cy="479323"/>
          </a:xfrm>
          <a:prstGeom prst="rect">
            <a:avLst/>
          </a:prstGeom>
        </p:spPr>
      </p:pic>
      <p:pic>
        <p:nvPicPr>
          <p:cNvPr id="8" name="Immagine 7"/>
          <p:cNvPicPr>
            <a:picLocks noChangeAspect="1"/>
          </p:cNvPicPr>
          <p:nvPr/>
        </p:nvPicPr>
        <p:blipFill>
          <a:blip r:embed="rId3" cstate="print"/>
          <a:stretch>
            <a:fillRect/>
          </a:stretch>
        </p:blipFill>
        <p:spPr>
          <a:xfrm>
            <a:off x="516525" y="899687"/>
            <a:ext cx="4868276" cy="3486046"/>
          </a:xfrm>
          <a:prstGeom prst="rect">
            <a:avLst/>
          </a:prstGeom>
        </p:spPr>
      </p:pic>
      <p:pic>
        <p:nvPicPr>
          <p:cNvPr id="10" name="Immagine 9"/>
          <p:cNvPicPr>
            <a:picLocks noChangeAspect="1"/>
          </p:cNvPicPr>
          <p:nvPr/>
        </p:nvPicPr>
        <p:blipFill>
          <a:blip r:embed="rId4"/>
          <a:stretch>
            <a:fillRect/>
          </a:stretch>
        </p:blipFill>
        <p:spPr>
          <a:xfrm>
            <a:off x="10813733" y="180059"/>
            <a:ext cx="586665" cy="586665"/>
          </a:xfrm>
          <a:prstGeom prst="rect">
            <a:avLst/>
          </a:prstGeom>
        </p:spPr>
      </p:pic>
    </p:spTree>
    <p:extLst>
      <p:ext uri="{BB962C8B-B14F-4D97-AF65-F5344CB8AC3E}">
        <p14:creationId xmlns:p14="http://schemas.microsoft.com/office/powerpoint/2010/main" val="26066274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431805" y="195788"/>
            <a:ext cx="10515600" cy="777875"/>
          </a:xfrm>
        </p:spPr>
        <p:txBody>
          <a:bodyPr>
            <a:normAutofit/>
          </a:bodyPr>
          <a:lstStyle/>
          <a:p>
            <a:r>
              <a:rPr lang="it-IT" sz="2400" b="1" dirty="0" smtClean="0"/>
              <a:t>La povertà in Italia (</a:t>
            </a:r>
            <a:r>
              <a:rPr lang="it-IT" sz="2400" b="1" i="1" dirty="0" smtClean="0"/>
              <a:t>segue</a:t>
            </a:r>
            <a:r>
              <a:rPr lang="it-IT" sz="2400" b="1" dirty="0" smtClean="0"/>
              <a:t>)</a:t>
            </a:r>
            <a:endParaRPr lang="it-IT" sz="2400" dirty="0"/>
          </a:p>
        </p:txBody>
      </p:sp>
      <p:sp>
        <p:nvSpPr>
          <p:cNvPr id="4" name="Segnaposto testo 3"/>
          <p:cNvSpPr>
            <a:spLocks noGrp="1"/>
          </p:cNvSpPr>
          <p:nvPr>
            <p:ph idx="1"/>
          </p:nvPr>
        </p:nvSpPr>
        <p:spPr>
          <a:xfrm>
            <a:off x="524939" y="3009992"/>
            <a:ext cx="11194949" cy="3780275"/>
          </a:xfrm>
        </p:spPr>
        <p:txBody>
          <a:bodyPr>
            <a:noAutofit/>
          </a:bodyPr>
          <a:lstStyle/>
          <a:p>
            <a:pPr marL="0" indent="0" algn="just">
              <a:spcBef>
                <a:spcPts val="0"/>
              </a:spcBef>
              <a:buNone/>
            </a:pPr>
            <a:r>
              <a:rPr lang="it-IT" sz="1300" dirty="0" smtClean="0"/>
              <a:t>Negli anni successivi all’adozione dei tre indicatori nell’ambito della Strategia EU2020, ha cominciato a diffondersi l’uso di un indicatore «congiunto», dato dall’unione dei tre indicatori adottati (figura in alto, a destra). In Italia si tratta di circa il 30% della popolazione in almeno una delle tre condizioni. La </a:t>
            </a:r>
            <a:r>
              <a:rPr lang="it-IT" sz="1300" i="1" dirty="0" smtClean="0"/>
              <a:t>ratio </a:t>
            </a:r>
            <a:r>
              <a:rPr lang="it-IT" sz="1300" dirty="0" smtClean="0"/>
              <a:t>che aveva portato alla scelta di un riferimento così ampio – nella media UE si tratta pur sempre del 23,5% - aveva a che fare con la necessità di lasciar liberi i paesi di scegliersi il proprio target di riferimento nelle politiche di contrasto alla povertà a seconda delle specificità nazionali, scelta forse poco oculata se obiettivo degli indicatori è anche quello di orientare quelle politiche. Da questo punto di vista appare molto più interessate l’«intersezione» degli indicatori più che l’«unione»: scopriamo così che quasi sei persone «a rischio di povertà» su dieci (figura al centro) non sono in una condizione di deprivazione materiale, mentre tra quelle in condizione di deprivazione materiale (figura a sinistra) circa la metà non è a rischio di povertà (e una su sette appartiene al 40% più ricco della popolazione!). In realtà, </a:t>
            </a:r>
            <a:r>
              <a:rPr lang="it-IT" sz="1300" b="1" dirty="0" smtClean="0"/>
              <a:t>le persone </a:t>
            </a:r>
            <a:r>
              <a:rPr lang="it-IT" sz="1300" dirty="0" smtClean="0"/>
              <a:t>che sono </a:t>
            </a:r>
            <a:r>
              <a:rPr lang="it-IT" sz="1300" b="1" dirty="0" smtClean="0"/>
              <a:t>allo stesso tempo in una situazione di basso reddito </a:t>
            </a:r>
            <a:r>
              <a:rPr lang="it-IT" sz="1300" dirty="0" smtClean="0"/>
              <a:t>(come identificato dal rischio di povertà comunitario, cioè meno del 60% della mediana equivalente) </a:t>
            </a:r>
            <a:r>
              <a:rPr lang="it-IT" sz="1300" b="1" dirty="0" smtClean="0"/>
              <a:t>e di deprivazione materiale </a:t>
            </a:r>
            <a:r>
              <a:rPr lang="it-IT" sz="1300" dirty="0" smtClean="0"/>
              <a:t>– in altri termini, l’immagine più vicina al senso comune della povertà – </a:t>
            </a:r>
            <a:r>
              <a:rPr lang="it-IT" sz="1300" b="1" dirty="0" smtClean="0"/>
              <a:t>sono</a:t>
            </a:r>
            <a:r>
              <a:rPr lang="it-IT" sz="1300" dirty="0" smtClean="0"/>
              <a:t> </a:t>
            </a:r>
            <a:r>
              <a:rPr lang="it-IT" sz="1300" b="1" dirty="0" smtClean="0"/>
              <a:t>il 5,6% della popolazione</a:t>
            </a:r>
            <a:r>
              <a:rPr lang="it-IT" sz="1300" dirty="0" smtClean="0"/>
              <a:t>, un dato non lontano da quello della popolazione in povertà assoluta (e che, se incrociato anche con quello della bassa intensità di lavoro, si riduce al 2,3%). </a:t>
            </a:r>
          </a:p>
          <a:p>
            <a:pPr marL="0" indent="0" algn="just">
              <a:spcBef>
                <a:spcPts val="0"/>
              </a:spcBef>
              <a:buNone/>
            </a:pPr>
            <a:r>
              <a:rPr lang="it-IT" sz="1300" dirty="0" smtClean="0"/>
              <a:t>A completare il quadro, va qui citato l’approccio sviluppato dall’Istat negli ultimi anni verso una misurazione multisettoriale del Benessere Equo e Sostenibile, noto come </a:t>
            </a:r>
            <a:r>
              <a:rPr lang="it-IT" sz="1300" b="1" dirty="0" smtClean="0"/>
              <a:t>BES </a:t>
            </a:r>
            <a:r>
              <a:rPr lang="it-IT" sz="1300" dirty="0" smtClean="0"/>
              <a:t>(figura pag. precedente, in basso). Nell’area del benessere economico, sono ricompresi anche alcuni indicatori di fragilità: oltre alla povertà assoluta e i tre indicatori di EU2020, meritano menzione: l’indicatore di </a:t>
            </a:r>
            <a:r>
              <a:rPr lang="it-IT" sz="1300" b="1" dirty="0" smtClean="0"/>
              <a:t>bassa qualità dell’abitazione </a:t>
            </a:r>
            <a:r>
              <a:rPr lang="it-IT" sz="1300" dirty="0" smtClean="0"/>
              <a:t>(a segnalare sovraffollamento congiuntamente ad almeno uno tra i seguenti problemi: strutturali, mancanza di acqua corrente per bagno/doccia, luminosità), che caratterizza il </a:t>
            </a:r>
            <a:r>
              <a:rPr lang="it-IT" sz="1300" b="1" dirty="0" smtClean="0"/>
              <a:t>7,6% della popolazione</a:t>
            </a:r>
            <a:r>
              <a:rPr lang="it-IT" sz="1300" dirty="0" smtClean="0"/>
              <a:t>; la </a:t>
            </a:r>
            <a:r>
              <a:rPr lang="it-IT" sz="1300" b="1" dirty="0" smtClean="0"/>
              <a:t>grande difficoltà economica</a:t>
            </a:r>
            <a:r>
              <a:rPr lang="it-IT" sz="1300" dirty="0" smtClean="0"/>
              <a:t>, come valutata </a:t>
            </a:r>
            <a:r>
              <a:rPr lang="it-IT" sz="1300" b="1" dirty="0" smtClean="0"/>
              <a:t>soggettivamente</a:t>
            </a:r>
            <a:r>
              <a:rPr lang="it-IT" sz="1300" dirty="0" smtClean="0"/>
              <a:t> alla domanda «come arrivi a fine mese?», situazione in cui afferma di trovarsi il  </a:t>
            </a:r>
            <a:r>
              <a:rPr lang="it-IT" sz="1300" b="1" dirty="0" smtClean="0"/>
              <a:t>10,9% della popolazione</a:t>
            </a:r>
            <a:r>
              <a:rPr lang="it-IT" sz="1300" dirty="0" smtClean="0"/>
              <a:t>.</a:t>
            </a:r>
          </a:p>
          <a:p>
            <a:pPr marL="0" indent="0" algn="just">
              <a:spcBef>
                <a:spcPts val="600"/>
              </a:spcBef>
              <a:buNone/>
            </a:pPr>
            <a:r>
              <a:rPr lang="it-IT" sz="1300" dirty="0" smtClean="0"/>
              <a:t>In sintesi, pur in assenza di standard internazionali, </a:t>
            </a:r>
            <a:r>
              <a:rPr lang="it-IT" sz="1300" b="1" dirty="0" smtClean="0"/>
              <a:t>il target di una politica come il REI </a:t>
            </a:r>
            <a:r>
              <a:rPr lang="it-IT" sz="1300" dirty="0" smtClean="0"/>
              <a:t>– che si tratti di famiglie con consumi inferiori ad un paniere socialmente accettabile o, congiuntamente, con basso reddito e situazione di deprivazione materiale – </a:t>
            </a:r>
            <a:r>
              <a:rPr lang="it-IT" sz="1300" b="1" dirty="0" smtClean="0"/>
              <a:t>sembra identificabile nell’intervallo tra il 5 e l’8% della popolazione</a:t>
            </a:r>
            <a:r>
              <a:rPr lang="it-IT" sz="1300" dirty="0" smtClean="0"/>
              <a:t>. Resta comunque un’area di fragilità economica – come misurata da indicatori di povertà relativa, di deprivazione, di partecipazione familiare al mercato del lavoro, di valutazione soggettiva di difficoltà economica – che coinvolge tra il 10 e il 15% della popolazione per estendersi col «rischio» di povertà fino al 20% (e oltre, se considerati cumulativamente) e che rimanda ad altre sfere di intervento più dirette a contrastare la disuguaglianza.</a:t>
            </a:r>
          </a:p>
          <a:p>
            <a:pPr marL="0" indent="0" algn="just">
              <a:spcBef>
                <a:spcPts val="600"/>
              </a:spcBef>
              <a:buNone/>
            </a:pPr>
            <a:endParaRPr lang="it-IT" sz="1300" dirty="0"/>
          </a:p>
          <a:p>
            <a:pPr marL="0" indent="0" algn="just">
              <a:spcBef>
                <a:spcPts val="600"/>
              </a:spcBef>
              <a:buNone/>
            </a:pPr>
            <a:endParaRPr lang="it-IT" sz="1300" dirty="0" smtClean="0"/>
          </a:p>
          <a:p>
            <a:pPr marL="0" indent="0" algn="just">
              <a:spcBef>
                <a:spcPts val="600"/>
              </a:spcBef>
              <a:buNone/>
            </a:pPr>
            <a:endParaRPr lang="it-IT" sz="1300" dirty="0" smtClean="0"/>
          </a:p>
          <a:p>
            <a:pPr marL="0" indent="0" algn="just">
              <a:spcBef>
                <a:spcPts val="600"/>
              </a:spcBef>
              <a:buNone/>
            </a:pPr>
            <a:r>
              <a:rPr lang="it-IT" sz="1300" dirty="0" smtClean="0"/>
              <a:t>  </a:t>
            </a:r>
            <a:endParaRPr lang="it-IT" sz="1300" dirty="0"/>
          </a:p>
          <a:p>
            <a:pPr marL="0" indent="0" algn="just">
              <a:spcBef>
                <a:spcPts val="600"/>
              </a:spcBef>
              <a:buNone/>
            </a:pPr>
            <a:endParaRPr lang="it-IT" sz="1300" dirty="0"/>
          </a:p>
        </p:txBody>
      </p:sp>
      <p:pic>
        <p:nvPicPr>
          <p:cNvPr id="16" name="Immagine 15"/>
          <p:cNvPicPr>
            <a:picLocks noChangeAspect="1"/>
          </p:cNvPicPr>
          <p:nvPr/>
        </p:nvPicPr>
        <p:blipFill>
          <a:blip r:embed="rId2" cstate="print"/>
          <a:srcRect r="51938"/>
          <a:stretch>
            <a:fillRect/>
          </a:stretch>
        </p:blipFill>
        <p:spPr>
          <a:xfrm>
            <a:off x="9757172" y="281452"/>
            <a:ext cx="863879" cy="479323"/>
          </a:xfrm>
          <a:prstGeom prst="rect">
            <a:avLst/>
          </a:prstGeom>
        </p:spPr>
      </p:pic>
      <p:pic>
        <p:nvPicPr>
          <p:cNvPr id="3" name="Immagine 2"/>
          <p:cNvPicPr>
            <a:picLocks noChangeAspect="1"/>
          </p:cNvPicPr>
          <p:nvPr/>
        </p:nvPicPr>
        <p:blipFill>
          <a:blip r:embed="rId3" cstate="print"/>
          <a:stretch>
            <a:fillRect/>
          </a:stretch>
        </p:blipFill>
        <p:spPr>
          <a:xfrm>
            <a:off x="524940" y="757128"/>
            <a:ext cx="11194948" cy="2257005"/>
          </a:xfrm>
          <a:prstGeom prst="rect">
            <a:avLst/>
          </a:prstGeom>
        </p:spPr>
      </p:pic>
      <p:pic>
        <p:nvPicPr>
          <p:cNvPr id="8" name="Immagine 7"/>
          <p:cNvPicPr>
            <a:picLocks noChangeAspect="1"/>
          </p:cNvPicPr>
          <p:nvPr/>
        </p:nvPicPr>
        <p:blipFill>
          <a:blip r:embed="rId4"/>
          <a:stretch>
            <a:fillRect/>
          </a:stretch>
        </p:blipFill>
        <p:spPr>
          <a:xfrm>
            <a:off x="10654072" y="170463"/>
            <a:ext cx="586665" cy="586665"/>
          </a:xfrm>
          <a:prstGeom prst="rect">
            <a:avLst/>
          </a:prstGeom>
        </p:spPr>
      </p:pic>
    </p:spTree>
    <p:extLst>
      <p:ext uri="{BB962C8B-B14F-4D97-AF65-F5344CB8AC3E}">
        <p14:creationId xmlns:p14="http://schemas.microsoft.com/office/powerpoint/2010/main" val="35152396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431805" y="195788"/>
            <a:ext cx="10515600" cy="777875"/>
          </a:xfrm>
        </p:spPr>
        <p:txBody>
          <a:bodyPr>
            <a:normAutofit/>
          </a:bodyPr>
          <a:lstStyle/>
          <a:p>
            <a:r>
              <a:rPr lang="it-IT" sz="2400" b="1" dirty="0" smtClean="0"/>
              <a:t>REI e indicatori di povertà</a:t>
            </a:r>
            <a:endParaRPr lang="it-IT" sz="2400" dirty="0"/>
          </a:p>
        </p:txBody>
      </p:sp>
      <p:sp>
        <p:nvSpPr>
          <p:cNvPr id="4" name="Segnaposto testo 3"/>
          <p:cNvSpPr>
            <a:spLocks noGrp="1"/>
          </p:cNvSpPr>
          <p:nvPr>
            <p:ph idx="1"/>
          </p:nvPr>
        </p:nvSpPr>
        <p:spPr>
          <a:xfrm>
            <a:off x="431806" y="727493"/>
            <a:ext cx="11260662" cy="6033139"/>
          </a:xfrm>
        </p:spPr>
        <p:txBody>
          <a:bodyPr>
            <a:noAutofit/>
          </a:bodyPr>
          <a:lstStyle/>
          <a:p>
            <a:pPr marL="0" indent="0" algn="just">
              <a:spcBef>
                <a:spcPts val="0"/>
              </a:spcBef>
              <a:buNone/>
            </a:pPr>
            <a:r>
              <a:rPr lang="it-IT" sz="1300" dirty="0" smtClean="0"/>
              <a:t>Gli indicatori statistici sono un utile riferimento per la </a:t>
            </a:r>
            <a:r>
              <a:rPr lang="it-IT" sz="1300" i="1" dirty="0" smtClean="0"/>
              <a:t>policy</a:t>
            </a:r>
            <a:r>
              <a:rPr lang="it-IT" sz="1300" dirty="0" smtClean="0"/>
              <a:t>, ma – per varie ragioni – in nessun paese i requisiti per l’accesso a misure di reddito minimo quali il REI sono determinati in maniera analoga a quanto avviene per la classificazione statistica. Si pensi alla povertà assoluta, le cui soglie sono differenziate per età e comune di residenza, o alla deprivazione materiale, fortemente induttiva sulla base dell’analisi di pochi </a:t>
            </a:r>
            <a:r>
              <a:rPr lang="it-IT" sz="1300" i="1" dirty="0" smtClean="0"/>
              <a:t>item</a:t>
            </a:r>
            <a:r>
              <a:rPr lang="it-IT" sz="1300" dirty="0" smtClean="0"/>
              <a:t>, o agli indicatori di povertà relativa, influenzati dai movimenti della distribuzione dei redditi o dei consumi (peraltro tendenzialmente pro-ciclici, cioè tendenti a rilevare meno poveri quando c’è recessione e viceversa): non è immaginabile che i requisiti che determinano il diritto soggettivo ad una prestazione siano in tal modo definiti.</a:t>
            </a:r>
          </a:p>
          <a:p>
            <a:pPr marL="0" indent="0" algn="just">
              <a:spcBef>
                <a:spcPts val="0"/>
              </a:spcBef>
              <a:buNone/>
            </a:pPr>
            <a:r>
              <a:rPr lang="it-IT" sz="1300" dirty="0" smtClean="0"/>
              <a:t>Nel caso del REI la prova dei mezzi è effettuata avvalendosi dell’indicatore con il quale si accede per norma all’insieme delle prestazioni sociali agevolate nel nostro paese: </a:t>
            </a:r>
            <a:r>
              <a:rPr lang="it-IT" sz="1300" b="1" dirty="0" smtClean="0"/>
              <a:t>l’ISEE e alcune sue componenti</a:t>
            </a:r>
            <a:r>
              <a:rPr lang="it-IT" sz="1300" dirty="0" smtClean="0"/>
              <a:t>. In particolare, per l’accesso al REI è fissata dal legislatore delegato una soglia ISEE di 6 mila euro, accompagnata da una soglia ISRE (la componente reddituale dell’ISEE) di 3 mila euro e due soglie patrimoniali relative a: i beni immobili diversi dalla prima casa, che non devono superare i 20 mila euro; il valore del patrimonio mobiliare (conti, depositi, titoli, ecc.) del nucleo, non superiore a 10 mila euro (ridotti a 8 mila per famiglie di due componenti e a 6 mila per un single). Come in altri paesi, </a:t>
            </a:r>
            <a:r>
              <a:rPr lang="it-IT" sz="1300" b="1" dirty="0" smtClean="0"/>
              <a:t>differenziare le soglie reddituali e patrimoniali permette una maggiore efficacia selettiva</a:t>
            </a:r>
            <a:r>
              <a:rPr lang="it-IT" sz="1300" dirty="0" smtClean="0"/>
              <a:t>. Ad esempio, una soglia ISEE più alta di quella ISRE permette a chi ha solo patrimonio e non reddito di accedere ugualmente al REI; ma il patrimonio va opportunamente qualificato, il favore essendo solo per la prima casa o per beni immobili diversi dalla prima casa di modesto valore o per forme di risparmio precauzionale non di eccessivo rilievo.</a:t>
            </a:r>
          </a:p>
          <a:p>
            <a:pPr marL="5113338" indent="0" algn="just">
              <a:spcBef>
                <a:spcPts val="0"/>
              </a:spcBef>
              <a:buNone/>
            </a:pPr>
            <a:r>
              <a:rPr lang="it-IT" sz="1300" dirty="0" smtClean="0"/>
              <a:t>Ma qual è la popolazione che si trova potenzialmente nelle </a:t>
            </a:r>
            <a:r>
              <a:rPr lang="it-IT" sz="1300" b="1" dirty="0" smtClean="0"/>
              <a:t>condizioni economiche del REI</a:t>
            </a:r>
            <a:r>
              <a:rPr lang="it-IT" sz="1300" dirty="0" smtClean="0"/>
              <a:t>? Tenuto conto che dal 1° luglio la misura sarà pienamente universale, possiamo prescindere dalle caratteristiche del nucleo familiare (nella prima parte dell’anno, invece, nei nuclei beneficiari deve esserci almeno un minorenne o  un figlio con disabilità o una mamma in attesa o un disoccupato ultracinquantacinquenne). Se consideriamo </a:t>
            </a:r>
            <a:r>
              <a:rPr lang="it-IT" sz="1300" b="1" dirty="0" smtClean="0"/>
              <a:t>coloro che hanno richiesto l’ISEE </a:t>
            </a:r>
            <a:r>
              <a:rPr lang="it-IT" sz="1300" dirty="0" smtClean="0"/>
              <a:t>per una qualche ragione, i nuclei nelle condizioni del REI sono oltre un milione per </a:t>
            </a:r>
            <a:r>
              <a:rPr lang="it-IT" sz="1300" b="1" dirty="0" smtClean="0"/>
              <a:t>oltre 3 milioni di persone</a:t>
            </a:r>
            <a:r>
              <a:rPr lang="it-IT" sz="1300" dirty="0" smtClean="0"/>
              <a:t>. Evidentemente, però, non tutta la popolazione residente chiede l’ISEE; in assenza di prestazioni sociali dedicate, anche famiglie povere possono non aver avuto necessità di presentare una dichiarazione a fini ISEE. Per tener conto anche di queste famiglie, in relazione tecnica al decreto legislativo istitutivo del REI, così come alla recente legge di bilancio che ne ha disposto l’allargamento, si assume un fattore di espansione del 15% rispetto a chi ha effettivamente richiesto l’ISEE. </a:t>
            </a:r>
          </a:p>
          <a:p>
            <a:pPr marL="0" indent="0" algn="just">
              <a:spcBef>
                <a:spcPts val="0"/>
              </a:spcBef>
              <a:buNone/>
            </a:pPr>
            <a:r>
              <a:rPr lang="it-IT" sz="1300" dirty="0" smtClean="0"/>
              <a:t>Si tratta di un fattore di espansione relativamente basso che sconta implicitamente la presenza di un </a:t>
            </a:r>
            <a:r>
              <a:rPr lang="it-IT" sz="1300" i="1" dirty="0" smtClean="0"/>
              <a:t>take-up</a:t>
            </a:r>
            <a:r>
              <a:rPr lang="it-IT" sz="1300" dirty="0" smtClean="0"/>
              <a:t> non completo della misura (cioè non tutti gli aventi diritto fanno richiesta). Anche con una ipotesi di </a:t>
            </a:r>
            <a:r>
              <a:rPr lang="it-IT" sz="1300" i="1" dirty="0" smtClean="0"/>
              <a:t>take-up</a:t>
            </a:r>
            <a:r>
              <a:rPr lang="it-IT" sz="1300" dirty="0" smtClean="0"/>
              <a:t> pari al 90% (come visto precedentemente, molto alto), la stima del numero di persone potenzialmente nelle condizioni previste per l’accesso al REI cresce di quasi un milione, fino a circa il 6,5% della popolazione residente, valore centrale nell’intervallo di riferimento prima individuato per la popolazione target in condizione di povertà.</a:t>
            </a:r>
          </a:p>
          <a:p>
            <a:pPr marL="0" indent="0" algn="just">
              <a:spcBef>
                <a:spcPts val="0"/>
              </a:spcBef>
              <a:buNone/>
            </a:pPr>
            <a:r>
              <a:rPr lang="it-IT" sz="1300" dirty="0" smtClean="0"/>
              <a:t>Attenzione, però: non si tratta degli effettivi beneficiari del REI. Innanzitutto, chi è coperto da altri strumenti – ad esempio, un ammortizzatore sociale per i disoccupati – o chi riceve trattamenti assistenziali più generosi del REI – ad esempio, tipicamente l’assegno sociale per gli anziani – non accede alla misura. Inoltre, in sede di prima applicazione, la soglia reddituale non è coperta per l’intero, ma fino al 75%: ne deriva che i nuclei con risorse proprie prossime alla soglia di 3 mila euro, pur essendo nelle condizioni economiche previste per il REI, inizialmente non avranno, in via generale, diritto al beneficio.  </a:t>
            </a:r>
            <a:endParaRPr lang="it-IT" sz="1300" dirty="0"/>
          </a:p>
        </p:txBody>
      </p:sp>
      <p:pic>
        <p:nvPicPr>
          <p:cNvPr id="16" name="Immagine 15"/>
          <p:cNvPicPr>
            <a:picLocks noChangeAspect="1"/>
          </p:cNvPicPr>
          <p:nvPr/>
        </p:nvPicPr>
        <p:blipFill>
          <a:blip r:embed="rId2" cstate="print"/>
          <a:srcRect r="51938"/>
          <a:stretch>
            <a:fillRect/>
          </a:stretch>
        </p:blipFill>
        <p:spPr>
          <a:xfrm>
            <a:off x="9636617" y="264519"/>
            <a:ext cx="863879" cy="479323"/>
          </a:xfrm>
          <a:prstGeom prst="rect">
            <a:avLst/>
          </a:prstGeom>
        </p:spPr>
      </p:pic>
      <p:pic>
        <p:nvPicPr>
          <p:cNvPr id="6" name="Immagine 5"/>
          <p:cNvPicPr>
            <a:picLocks noChangeAspect="1"/>
          </p:cNvPicPr>
          <p:nvPr/>
        </p:nvPicPr>
        <p:blipFill>
          <a:blip r:embed="rId3"/>
          <a:stretch>
            <a:fillRect/>
          </a:stretch>
        </p:blipFill>
        <p:spPr>
          <a:xfrm>
            <a:off x="512864" y="3092281"/>
            <a:ext cx="4968671" cy="1926503"/>
          </a:xfrm>
          <a:prstGeom prst="rect">
            <a:avLst/>
          </a:prstGeom>
        </p:spPr>
      </p:pic>
      <p:pic>
        <p:nvPicPr>
          <p:cNvPr id="8" name="Immagine 7"/>
          <p:cNvPicPr>
            <a:picLocks noChangeAspect="1"/>
          </p:cNvPicPr>
          <p:nvPr/>
        </p:nvPicPr>
        <p:blipFill>
          <a:blip r:embed="rId4"/>
          <a:stretch>
            <a:fillRect/>
          </a:stretch>
        </p:blipFill>
        <p:spPr>
          <a:xfrm>
            <a:off x="10654072" y="170463"/>
            <a:ext cx="586665" cy="586665"/>
          </a:xfrm>
          <a:prstGeom prst="rect">
            <a:avLst/>
          </a:prstGeom>
        </p:spPr>
      </p:pic>
    </p:spTree>
    <p:extLst>
      <p:ext uri="{BB962C8B-B14F-4D97-AF65-F5344CB8AC3E}">
        <p14:creationId xmlns:p14="http://schemas.microsoft.com/office/powerpoint/2010/main" val="13944828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431805" y="195788"/>
            <a:ext cx="10515600" cy="777875"/>
          </a:xfrm>
        </p:spPr>
        <p:txBody>
          <a:bodyPr>
            <a:normAutofit/>
          </a:bodyPr>
          <a:lstStyle/>
          <a:p>
            <a:r>
              <a:rPr lang="it-IT" sz="2400" b="1" dirty="0" smtClean="0"/>
              <a:t>La quota per interventi e servizi del Fondo Povertà </a:t>
            </a:r>
            <a:endParaRPr lang="it-IT" sz="2400" dirty="0"/>
          </a:p>
        </p:txBody>
      </p:sp>
      <p:sp>
        <p:nvSpPr>
          <p:cNvPr id="4" name="Segnaposto testo 3"/>
          <p:cNvSpPr>
            <a:spLocks noGrp="1"/>
          </p:cNvSpPr>
          <p:nvPr>
            <p:ph idx="1"/>
          </p:nvPr>
        </p:nvSpPr>
        <p:spPr>
          <a:xfrm>
            <a:off x="4614531" y="724830"/>
            <a:ext cx="7251404" cy="6033139"/>
          </a:xfrm>
        </p:spPr>
        <p:txBody>
          <a:bodyPr>
            <a:noAutofit/>
          </a:bodyPr>
          <a:lstStyle/>
          <a:p>
            <a:pPr marL="0" indent="0" algn="just">
              <a:spcBef>
                <a:spcPts val="0"/>
              </a:spcBef>
              <a:buNone/>
            </a:pPr>
            <a:r>
              <a:rPr lang="it-IT" sz="1300" dirty="0" smtClean="0"/>
              <a:t>Il REI è finanziato nei limiti delle risorse del Fondo Povertà, che è prioritariamente volto alla copertura del </a:t>
            </a:r>
            <a:r>
              <a:rPr lang="it-IT" sz="1300" b="1" dirty="0" smtClean="0"/>
              <a:t>beneficio economico versato sulla Carta REI</a:t>
            </a:r>
            <a:r>
              <a:rPr lang="it-IT" sz="1300" dirty="0" smtClean="0"/>
              <a:t>, lo strumento finanziario scelto per erogare la misura – cioè una carta di pagamento utilizzabile per l’acquisto di beni alimentari o farmaceutici e per il pagamento di bollette, oltre che per ritirare contante (fino ad un massimo di 240 euro mensili).  A tal fine sono </a:t>
            </a:r>
            <a:r>
              <a:rPr lang="it-IT" sz="1300" b="1" dirty="0" smtClean="0"/>
              <a:t>destinati circa 1 miliardo 750 milioni di euro nel 2018, che crescono a 2,2 miliardi di euro nel 2019</a:t>
            </a:r>
            <a:r>
              <a:rPr lang="it-IT" sz="1300" dirty="0" smtClean="0"/>
              <a:t>. Ma il Fondo non esaurisce così le sue funzioni: una delle novità più significative del decreto legislativo 147 è che i servizi che si accompagnano al REI non sono solo quelli ordinariamente erogati a livello territoriale – come era stato, ad esempio, per la sperimentazione del SIA – ma </a:t>
            </a:r>
            <a:r>
              <a:rPr lang="it-IT" sz="1300" b="1" dirty="0" smtClean="0"/>
              <a:t>interventi e servizi specificamente finanziati a valere sulle risorse del Fondo Povertà che acquisiscono la natura di livelli essenziali delle prestazioni</a:t>
            </a:r>
            <a:r>
              <a:rPr lang="it-IT" sz="1300" dirty="0" smtClean="0"/>
              <a:t>, nei limiti delle risorse disponibili. E’ alla programmazione degli interventi a valere su tali risorse – d’ora in poi “quota servizi” – che è destinato il presente Piano. </a:t>
            </a:r>
          </a:p>
          <a:p>
            <a:pPr marL="0" indent="0" algn="just">
              <a:spcBef>
                <a:spcPts val="0"/>
              </a:spcBef>
              <a:buNone/>
            </a:pPr>
            <a:r>
              <a:rPr lang="it-IT" sz="1300" dirty="0" smtClean="0"/>
              <a:t>Non si tratta del primo fondo nazionale volto a finanziare i servizi sociali territoriali. Già la legge 328 del 2000 – la legge quadro per gli interventi e i servizi sociali – aveva istituito il </a:t>
            </a:r>
            <a:r>
              <a:rPr lang="it-IT" sz="1300" b="1" dirty="0" smtClean="0"/>
              <a:t>Fondo nazionale per le politiche sociali (FNPS)</a:t>
            </a:r>
            <a:r>
              <a:rPr lang="it-IT" sz="1300" dirty="0" smtClean="0"/>
              <a:t> per il finanziamento di livelli essenziali delle prestazioni nel campo delle politiche socio-assistenziali. Al FNPS si era aggiunto nel 2007 il </a:t>
            </a:r>
            <a:r>
              <a:rPr lang="it-IT" sz="1300" b="1" dirty="0" smtClean="0"/>
              <a:t>Fondo per le non autosufficienze (FNA)</a:t>
            </a:r>
            <a:r>
              <a:rPr lang="it-IT" sz="1300" dirty="0" smtClean="0"/>
              <a:t>, con le medesime funzioni, ma limitatamente ai servizi socio-sanitari (componente non sanitaria) per le persone non autosufficienti. In realtà, tali fondi non hanno mai potuto svolgere – fino ad oggi – le funzioni loro assegnate per una ragione apparentemente “tecnica”, ma sostanziale: al di là dell’ammontare di risorse, di cui si dirà dopo, si trattava di fondi la cui dotazione finanziaria veniva determinata anno per anno in legge finanziaria (l’attuale legge di bilancio), senza una dotazione strutturale. In altri termini, avendo un orizzonte al più triennale, non potevano fornire copertura finanziaria per il finanziamento di livelli essenziali – che invece costituiscono diritti soggettivi duraturi nel tempo. A ciò si aggiunga che negli anni della grande crisi i fondi sono andati riducendosi fino sostanzialmente ad azzerarsi nel 2012.</a:t>
            </a:r>
          </a:p>
          <a:p>
            <a:pPr marL="0" indent="0" algn="just">
              <a:spcBef>
                <a:spcPts val="0"/>
              </a:spcBef>
              <a:buNone/>
            </a:pPr>
            <a:r>
              <a:rPr lang="it-IT" sz="1300" dirty="0" smtClean="0"/>
              <a:t>Il quadro è radicalmente mutato  nel corso dell’ultima legislatura (figura in alto): nel 2013 si ristabiliva una dotazione di quasi 600 milioni di euro che è cresciuta anno per anno fino agli </a:t>
            </a:r>
            <a:r>
              <a:rPr lang="it-IT" sz="1300" b="1" dirty="0" smtClean="0"/>
              <a:t>815 milioni di euro complessivi del 2017</a:t>
            </a:r>
            <a:r>
              <a:rPr lang="it-IT" sz="1300" dirty="0" smtClean="0"/>
              <a:t>, incluso il Fondo per il cd. “Dopo di noi” – l’ultimo nato, con ammontare di risorse più limitato. Ma forse ancora più rilevante è l’aver reso </a:t>
            </a:r>
            <a:r>
              <a:rPr lang="it-IT" sz="1300" b="1" dirty="0" smtClean="0"/>
              <a:t>strutturali entrambi i fondi maggiori a decorrere dal 2015 </a:t>
            </a:r>
            <a:r>
              <a:rPr lang="it-IT" sz="1300" dirty="0" smtClean="0"/>
              <a:t>(il FNA pienamente nel 2016): si può pertanto avviare un percorso volto a garantire livelli essenziali non solo nel campo della lotta alla povertà.</a:t>
            </a:r>
          </a:p>
          <a:p>
            <a:pPr marL="0" indent="0" algn="just">
              <a:spcBef>
                <a:spcPts val="0"/>
              </a:spcBef>
              <a:buNone/>
            </a:pPr>
            <a:r>
              <a:rPr lang="it-IT" sz="1300" dirty="0" smtClean="0"/>
              <a:t>La quota servizi del Fondo Povertà nasce invece già </a:t>
            </a:r>
            <a:r>
              <a:rPr lang="it-IT" sz="1300" b="1" dirty="0" smtClean="0"/>
              <a:t>strutturale</a:t>
            </a:r>
            <a:r>
              <a:rPr lang="it-IT" sz="1300" dirty="0" smtClean="0"/>
              <a:t> per un ammontare di risorse che </a:t>
            </a:r>
            <a:r>
              <a:rPr lang="it-IT" sz="1300" b="1" dirty="0" smtClean="0"/>
              <a:t>dai circa 300 milioni di euro del 2018 sale fino a 470 milioni a decorrere dal 2020</a:t>
            </a:r>
            <a:r>
              <a:rPr lang="it-IT" sz="1300" dirty="0" smtClean="0"/>
              <a:t>. Non si ripete l’errore  fatto con gli altri fondi quanto a dimensione e durata della disponibilità delle risorse: sin da subito, quindi, nei limiti delle risorse indicate,</a:t>
            </a:r>
            <a:r>
              <a:rPr lang="it-IT" sz="1300" b="1" dirty="0" smtClean="0"/>
              <a:t> il Fondo Povertà permette di definire livelli essenziali delle prestazioni</a:t>
            </a:r>
            <a:r>
              <a:rPr lang="it-IT" sz="1300" dirty="0" smtClean="0"/>
              <a:t>.</a:t>
            </a:r>
          </a:p>
          <a:p>
            <a:pPr marL="0" indent="0" algn="just">
              <a:spcBef>
                <a:spcPts val="0"/>
              </a:spcBef>
              <a:buNone/>
            </a:pPr>
            <a:endParaRPr lang="it-IT" sz="1300" dirty="0"/>
          </a:p>
        </p:txBody>
      </p:sp>
      <p:pic>
        <p:nvPicPr>
          <p:cNvPr id="16" name="Immagine 15"/>
          <p:cNvPicPr>
            <a:picLocks noChangeAspect="1"/>
          </p:cNvPicPr>
          <p:nvPr/>
        </p:nvPicPr>
        <p:blipFill>
          <a:blip r:embed="rId2" cstate="print"/>
          <a:srcRect r="51938"/>
          <a:stretch>
            <a:fillRect/>
          </a:stretch>
        </p:blipFill>
        <p:spPr>
          <a:xfrm>
            <a:off x="9810084" y="264519"/>
            <a:ext cx="863879" cy="479323"/>
          </a:xfrm>
          <a:prstGeom prst="rect">
            <a:avLst/>
          </a:prstGeom>
        </p:spPr>
      </p:pic>
      <p:pic>
        <p:nvPicPr>
          <p:cNvPr id="2" name="Immagine 1"/>
          <p:cNvPicPr>
            <a:picLocks noChangeAspect="1"/>
          </p:cNvPicPr>
          <p:nvPr/>
        </p:nvPicPr>
        <p:blipFill>
          <a:blip r:embed="rId3" cstate="print"/>
          <a:stretch>
            <a:fillRect/>
          </a:stretch>
        </p:blipFill>
        <p:spPr>
          <a:xfrm>
            <a:off x="393816" y="3744235"/>
            <a:ext cx="4174774" cy="2825745"/>
          </a:xfrm>
          <a:prstGeom prst="rect">
            <a:avLst/>
          </a:prstGeom>
        </p:spPr>
      </p:pic>
      <p:pic>
        <p:nvPicPr>
          <p:cNvPr id="1026" name="Picture 2"/>
          <p:cNvPicPr>
            <a:picLocks noChangeAspect="1" noChangeArrowheads="1"/>
          </p:cNvPicPr>
          <p:nvPr/>
        </p:nvPicPr>
        <p:blipFill>
          <a:blip r:embed="rId4" cstate="print"/>
          <a:srcRect/>
          <a:stretch>
            <a:fillRect/>
          </a:stretch>
        </p:blipFill>
        <p:spPr bwMode="auto">
          <a:xfrm>
            <a:off x="398098" y="894428"/>
            <a:ext cx="4184681" cy="2837600"/>
          </a:xfrm>
          <a:prstGeom prst="rect">
            <a:avLst/>
          </a:prstGeom>
          <a:noFill/>
          <a:ln w="9525">
            <a:noFill/>
            <a:miter lim="800000"/>
            <a:headEnd/>
            <a:tailEnd/>
          </a:ln>
          <a:effectLst/>
        </p:spPr>
      </p:pic>
      <p:pic>
        <p:nvPicPr>
          <p:cNvPr id="9" name="Immagine 8"/>
          <p:cNvPicPr>
            <a:picLocks noChangeAspect="1"/>
          </p:cNvPicPr>
          <p:nvPr/>
        </p:nvPicPr>
        <p:blipFill>
          <a:blip r:embed="rId5"/>
          <a:stretch>
            <a:fillRect/>
          </a:stretch>
        </p:blipFill>
        <p:spPr>
          <a:xfrm>
            <a:off x="10790794" y="138165"/>
            <a:ext cx="586665" cy="586665"/>
          </a:xfrm>
          <a:prstGeom prst="rect">
            <a:avLst/>
          </a:prstGeom>
        </p:spPr>
      </p:pic>
    </p:spTree>
    <p:extLst>
      <p:ext uri="{BB962C8B-B14F-4D97-AF65-F5344CB8AC3E}">
        <p14:creationId xmlns:p14="http://schemas.microsoft.com/office/powerpoint/2010/main" val="25327894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384305" y="195788"/>
            <a:ext cx="10515600" cy="777875"/>
          </a:xfrm>
        </p:spPr>
        <p:txBody>
          <a:bodyPr>
            <a:normAutofit/>
          </a:bodyPr>
          <a:lstStyle/>
          <a:p>
            <a:r>
              <a:rPr lang="it-IT" sz="2400" b="1" dirty="0" smtClean="0"/>
              <a:t>I livelli essenziali delle prestazioni nella lotta alla povertà</a:t>
            </a:r>
            <a:endParaRPr lang="it-IT" sz="2400" dirty="0"/>
          </a:p>
        </p:txBody>
      </p:sp>
      <p:sp>
        <p:nvSpPr>
          <p:cNvPr id="4" name="Segnaposto testo 3"/>
          <p:cNvSpPr>
            <a:spLocks noGrp="1"/>
          </p:cNvSpPr>
          <p:nvPr>
            <p:ph idx="1"/>
          </p:nvPr>
        </p:nvSpPr>
        <p:spPr>
          <a:xfrm>
            <a:off x="350874" y="3583168"/>
            <a:ext cx="8846289" cy="3030279"/>
          </a:xfrm>
        </p:spPr>
        <p:txBody>
          <a:bodyPr>
            <a:noAutofit/>
          </a:bodyPr>
          <a:lstStyle/>
          <a:p>
            <a:pPr marL="0" indent="0" algn="just">
              <a:spcBef>
                <a:spcPts val="0"/>
              </a:spcBef>
              <a:buNone/>
            </a:pPr>
            <a:r>
              <a:rPr lang="it-IT" sz="1300" dirty="0" smtClean="0"/>
              <a:t>Il decreto legislativo 147 già individua i livelli essenziali per il REI, fissati in modo da accompagnare i beneficiari nel loro percorso nei servizi dalla richiesta di informazioni all’erogazione di interventi e servizi aggiuntivi. Quindi, in sequenza (crono)logica, il  </a:t>
            </a:r>
            <a:r>
              <a:rPr lang="it-IT" sz="1300" b="1" dirty="0" smtClean="0"/>
              <a:t>primo livello</a:t>
            </a:r>
            <a:r>
              <a:rPr lang="it-IT" sz="1300" dirty="0" smtClean="0"/>
              <a:t> riguarda i </a:t>
            </a:r>
            <a:r>
              <a:rPr lang="it-IT" sz="1300" b="1" dirty="0" smtClean="0"/>
              <a:t>servizi per l’accesso al REI</a:t>
            </a:r>
            <a:r>
              <a:rPr lang="it-IT" sz="1300" dirty="0" smtClean="0"/>
              <a:t>: al proposito, il legislatore dispone l’attivazione di luoghi dedicati – i Punti per l’accesso al REI – chiaramente identificati nel territorio, in cui ricevere informazione, consulenza, orientamento e, se del caso, assistenza nella presentazione della domanda. Laddove il REI sia riconosciuto, </a:t>
            </a:r>
            <a:r>
              <a:rPr lang="it-IT" sz="1300" b="1" dirty="0" smtClean="0"/>
              <a:t>il secondo livello essenziale</a:t>
            </a:r>
            <a:r>
              <a:rPr lang="it-IT" sz="1300" dirty="0" smtClean="0"/>
              <a:t> è l’attività propedeutica alla definizione degli interventi, e cioè </a:t>
            </a:r>
            <a:r>
              <a:rPr lang="it-IT" sz="1300" b="1" dirty="0" smtClean="0"/>
              <a:t>la valutazione multidimensionale o</a:t>
            </a:r>
            <a:r>
              <a:rPr lang="it-IT" sz="1300" dirty="0" smtClean="0"/>
              <a:t>, per usare una espressione anglofona che rende meglio quanto previsto, l’</a:t>
            </a:r>
            <a:r>
              <a:rPr lang="it-IT" sz="1300" b="1" i="1" dirty="0" err="1" smtClean="0"/>
              <a:t>assessment</a:t>
            </a:r>
            <a:r>
              <a:rPr lang="it-IT" sz="1300" dirty="0" smtClean="0"/>
              <a:t>, consistente in una articolata analisi delle risorse e dei fattori di vulnerabilità del nucleo familiare, nonché dei fattori di contesto che possano facilitare o ostacolare gli interventi, finalizzata all’identificazione dei bisogni e dei possibili percorsi verso l’autonomia. All’analisi preliminare segue (ove necessario in caso di situazioni complesse) </a:t>
            </a:r>
            <a:r>
              <a:rPr lang="it-IT" sz="1300" b="1" dirty="0" smtClean="0"/>
              <a:t>l’attivazione di equipe multidisciplinari </a:t>
            </a:r>
            <a:r>
              <a:rPr lang="it-IT" sz="1300" dirty="0" smtClean="0"/>
              <a:t>al fine di definire un quadro di analisi più approfondito, necessario a costruire in rete con gli altri servizi territoriali competenti una progettazione unitaria. E </a:t>
            </a:r>
            <a:r>
              <a:rPr lang="it-IT" sz="1300" b="1" dirty="0" smtClean="0"/>
              <a:t>il terzo livello essenziale </a:t>
            </a:r>
            <a:r>
              <a:rPr lang="it-IT" sz="1300" dirty="0" smtClean="0"/>
              <a:t>è proprio la definizione del </a:t>
            </a:r>
            <a:r>
              <a:rPr lang="it-IT" sz="1300" b="1" dirty="0" smtClean="0"/>
              <a:t>progetto personalizzato</a:t>
            </a:r>
            <a:r>
              <a:rPr lang="it-IT" sz="1300" dirty="0" smtClean="0"/>
              <a:t>, un progetto che si sforza di definire obiettivi generali, ma anche </a:t>
            </a:r>
            <a:r>
              <a:rPr lang="it-IT" sz="1300" b="1" dirty="0" smtClean="0"/>
              <a:t>risultati attesi concreti</a:t>
            </a:r>
            <a:r>
              <a:rPr lang="it-IT" sz="1300" dirty="0" smtClean="0"/>
              <a:t>; che individua i</a:t>
            </a:r>
          </a:p>
        </p:txBody>
      </p:sp>
      <p:pic>
        <p:nvPicPr>
          <p:cNvPr id="16" name="Immagine 15"/>
          <p:cNvPicPr>
            <a:picLocks noChangeAspect="1"/>
          </p:cNvPicPr>
          <p:nvPr/>
        </p:nvPicPr>
        <p:blipFill>
          <a:blip r:embed="rId2" cstate="print"/>
          <a:srcRect r="51938"/>
          <a:stretch>
            <a:fillRect/>
          </a:stretch>
        </p:blipFill>
        <p:spPr>
          <a:xfrm>
            <a:off x="9778567" y="277805"/>
            <a:ext cx="863879" cy="479324"/>
          </a:xfrm>
          <a:prstGeom prst="rect">
            <a:avLst/>
          </a:prstGeom>
        </p:spPr>
      </p:pic>
      <p:sp>
        <p:nvSpPr>
          <p:cNvPr id="10" name="Rettangolo 9"/>
          <p:cNvSpPr/>
          <p:nvPr/>
        </p:nvSpPr>
        <p:spPr>
          <a:xfrm>
            <a:off x="425298" y="839964"/>
            <a:ext cx="520996" cy="275383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vert="vert270" rtlCol="0" anchor="ctr"/>
          <a:lstStyle/>
          <a:p>
            <a:pPr algn="ctr"/>
            <a:r>
              <a:rPr lang="it-IT" dirty="0" smtClean="0"/>
              <a:t>LIVELLI   ESSENZIALI   REI</a:t>
            </a:r>
            <a:endParaRPr lang="it-IT" dirty="0"/>
          </a:p>
        </p:txBody>
      </p:sp>
      <p:grpSp>
        <p:nvGrpSpPr>
          <p:cNvPr id="13" name="Gruppo 12"/>
          <p:cNvGrpSpPr/>
          <p:nvPr/>
        </p:nvGrpSpPr>
        <p:grpSpPr>
          <a:xfrm>
            <a:off x="1031346" y="829333"/>
            <a:ext cx="2264735" cy="2760925"/>
            <a:chOff x="1318437" y="978195"/>
            <a:chExt cx="2264735" cy="2760925"/>
          </a:xfrm>
        </p:grpSpPr>
        <p:sp>
          <p:nvSpPr>
            <p:cNvPr id="7" name="Rettangolo 6"/>
            <p:cNvSpPr/>
            <p:nvPr/>
          </p:nvSpPr>
          <p:spPr>
            <a:xfrm>
              <a:off x="1318437" y="978195"/>
              <a:ext cx="2264735" cy="73364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it-IT" dirty="0" smtClean="0"/>
                <a:t>INFORMAZIONE-ACCESSO</a:t>
              </a:r>
              <a:endParaRPr lang="it-IT" dirty="0"/>
            </a:p>
          </p:txBody>
        </p:sp>
        <p:sp>
          <p:nvSpPr>
            <p:cNvPr id="8" name="Rettangolo 7"/>
            <p:cNvSpPr/>
            <p:nvPr/>
          </p:nvSpPr>
          <p:spPr>
            <a:xfrm>
              <a:off x="1332614" y="1949302"/>
              <a:ext cx="2229293" cy="81516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it-IT" dirty="0" smtClean="0"/>
                <a:t>VALUTAZIONE MULTIDIMENSIONALE</a:t>
              </a:r>
              <a:endParaRPr lang="it-IT" dirty="0"/>
            </a:p>
          </p:txBody>
        </p:sp>
        <p:sp>
          <p:nvSpPr>
            <p:cNvPr id="9" name="Rettangolo 8"/>
            <p:cNvSpPr/>
            <p:nvPr/>
          </p:nvSpPr>
          <p:spPr>
            <a:xfrm>
              <a:off x="1336157" y="3005474"/>
              <a:ext cx="2236383" cy="73364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it-IT" dirty="0" smtClean="0"/>
                <a:t>PROGETTO PERSONALIZZATO</a:t>
              </a:r>
              <a:endParaRPr lang="it-IT" dirty="0"/>
            </a:p>
          </p:txBody>
        </p:sp>
        <p:sp>
          <p:nvSpPr>
            <p:cNvPr id="11" name="Freccia in giù 10"/>
            <p:cNvSpPr/>
            <p:nvPr/>
          </p:nvSpPr>
          <p:spPr>
            <a:xfrm>
              <a:off x="2286000" y="1711842"/>
              <a:ext cx="223284" cy="233916"/>
            </a:xfrm>
            <a:prstGeom prst="down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Freccia in giù 11"/>
            <p:cNvSpPr/>
            <p:nvPr/>
          </p:nvSpPr>
          <p:spPr>
            <a:xfrm>
              <a:off x="2300176" y="2778642"/>
              <a:ext cx="223284" cy="233916"/>
            </a:xfrm>
            <a:prstGeom prst="down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grpSp>
        <p:nvGrpSpPr>
          <p:cNvPr id="23" name="Gruppo 22"/>
          <p:cNvGrpSpPr/>
          <p:nvPr/>
        </p:nvGrpSpPr>
        <p:grpSpPr>
          <a:xfrm>
            <a:off x="3306720" y="808070"/>
            <a:ext cx="2374195" cy="830997"/>
            <a:chOff x="3413050" y="808070"/>
            <a:chExt cx="2374195" cy="830997"/>
          </a:xfrm>
        </p:grpSpPr>
        <p:sp>
          <p:nvSpPr>
            <p:cNvPr id="14" name="Parentesi graffa aperta 13"/>
            <p:cNvSpPr/>
            <p:nvPr/>
          </p:nvSpPr>
          <p:spPr>
            <a:xfrm>
              <a:off x="3413050" y="914400"/>
              <a:ext cx="329609" cy="606056"/>
            </a:xfrm>
            <a:prstGeom prst="leftBrace">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8" name="Parentesi graffa aperta 17"/>
            <p:cNvSpPr/>
            <p:nvPr/>
          </p:nvSpPr>
          <p:spPr>
            <a:xfrm>
              <a:off x="3416590" y="1130602"/>
              <a:ext cx="329609" cy="187838"/>
            </a:xfrm>
            <a:prstGeom prst="leftBrace">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9" name="CasellaDiTesto 18"/>
            <p:cNvSpPr txBox="1"/>
            <p:nvPr/>
          </p:nvSpPr>
          <p:spPr>
            <a:xfrm>
              <a:off x="3689491" y="808070"/>
              <a:ext cx="2097754" cy="830997"/>
            </a:xfrm>
            <a:prstGeom prst="rect">
              <a:avLst/>
            </a:prstGeom>
            <a:noFill/>
          </p:spPr>
          <p:txBody>
            <a:bodyPr wrap="none" rtlCol="0">
              <a:spAutoFit/>
            </a:bodyPr>
            <a:lstStyle/>
            <a:p>
              <a:r>
                <a:rPr lang="it-IT" sz="1200" dirty="0" smtClean="0">
                  <a:solidFill>
                    <a:schemeClr val="accent2"/>
                  </a:solidFill>
                </a:rPr>
                <a:t>INFORMAZIONE</a:t>
              </a:r>
            </a:p>
            <a:p>
              <a:r>
                <a:rPr lang="it-IT" sz="1200" dirty="0" smtClean="0">
                  <a:solidFill>
                    <a:schemeClr val="accent2"/>
                  </a:solidFill>
                </a:rPr>
                <a:t>CONSULENZA</a:t>
              </a:r>
            </a:p>
            <a:p>
              <a:r>
                <a:rPr lang="it-IT" sz="1200" dirty="0" smtClean="0">
                  <a:solidFill>
                    <a:schemeClr val="accent2"/>
                  </a:solidFill>
                </a:rPr>
                <a:t>ORIENTAMENTO</a:t>
              </a:r>
            </a:p>
            <a:p>
              <a:r>
                <a:rPr lang="it-IT" sz="1200" dirty="0" smtClean="0">
                  <a:solidFill>
                    <a:schemeClr val="accent2"/>
                  </a:solidFill>
                </a:rPr>
                <a:t>ASSISTENZA NELLA DOMANDA</a:t>
              </a:r>
              <a:endParaRPr lang="it-IT" sz="1200" dirty="0">
                <a:solidFill>
                  <a:schemeClr val="accent2"/>
                </a:solidFill>
              </a:endParaRPr>
            </a:p>
          </p:txBody>
        </p:sp>
      </p:grpSp>
      <p:sp>
        <p:nvSpPr>
          <p:cNvPr id="20" name="Freccia in giù 19"/>
          <p:cNvSpPr/>
          <p:nvPr/>
        </p:nvSpPr>
        <p:spPr>
          <a:xfrm rot="16200000">
            <a:off x="5293265" y="997707"/>
            <a:ext cx="256960" cy="427030"/>
          </a:xfrm>
          <a:prstGeom prst="down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CasellaDiTesto 20"/>
          <p:cNvSpPr txBox="1"/>
          <p:nvPr/>
        </p:nvSpPr>
        <p:spPr>
          <a:xfrm>
            <a:off x="5688418" y="988827"/>
            <a:ext cx="2880019" cy="369332"/>
          </a:xfrm>
          <a:prstGeom prst="rect">
            <a:avLst/>
          </a:prstGeom>
          <a:noFill/>
        </p:spPr>
        <p:txBody>
          <a:bodyPr wrap="none" rtlCol="0">
            <a:spAutoFit/>
          </a:bodyPr>
          <a:lstStyle/>
          <a:p>
            <a:r>
              <a:rPr lang="it-IT"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PUNTI PER L’ACCESSO AL REI</a:t>
            </a:r>
            <a:endParaRPr lang="it-IT" dirty="0"/>
          </a:p>
        </p:txBody>
      </p:sp>
      <p:sp>
        <p:nvSpPr>
          <p:cNvPr id="22" name="Parentesi graffa aperta 21"/>
          <p:cNvSpPr/>
          <p:nvPr/>
        </p:nvSpPr>
        <p:spPr>
          <a:xfrm>
            <a:off x="3299636" y="2013100"/>
            <a:ext cx="329609" cy="432391"/>
          </a:xfrm>
          <a:prstGeom prst="leftBrace">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24" name="CasellaDiTesto 23"/>
          <p:cNvSpPr txBox="1"/>
          <p:nvPr/>
        </p:nvSpPr>
        <p:spPr>
          <a:xfrm>
            <a:off x="3586702" y="1896137"/>
            <a:ext cx="2868414" cy="738664"/>
          </a:xfrm>
          <a:prstGeom prst="rect">
            <a:avLst/>
          </a:prstGeom>
          <a:noFill/>
        </p:spPr>
        <p:txBody>
          <a:bodyPr wrap="none" rtlCol="0">
            <a:spAutoFit/>
          </a:bodyPr>
          <a:lstStyle/>
          <a:p>
            <a:r>
              <a:rPr lang="it-IT" sz="1400" dirty="0" smtClean="0">
                <a:solidFill>
                  <a:schemeClr val="accent2"/>
                </a:solidFill>
              </a:rPr>
              <a:t>ANALISI PRELIMINARE</a:t>
            </a:r>
          </a:p>
          <a:p>
            <a:endParaRPr lang="it-IT" sz="1400" dirty="0" smtClean="0">
              <a:solidFill>
                <a:schemeClr val="accent2"/>
              </a:solidFill>
            </a:endParaRPr>
          </a:p>
          <a:p>
            <a:r>
              <a:rPr lang="it-IT" sz="1400" dirty="0" smtClean="0">
                <a:solidFill>
                  <a:schemeClr val="accent2"/>
                </a:solidFill>
              </a:rPr>
              <a:t>QUADRO </a:t>
            </a:r>
            <a:r>
              <a:rPr lang="it-IT" sz="1400" dirty="0" err="1" smtClean="0">
                <a:solidFill>
                  <a:schemeClr val="accent2"/>
                </a:solidFill>
              </a:rPr>
              <a:t>DI</a:t>
            </a:r>
            <a:r>
              <a:rPr lang="it-IT" sz="1400" dirty="0" smtClean="0">
                <a:solidFill>
                  <a:schemeClr val="accent2"/>
                </a:solidFill>
              </a:rPr>
              <a:t> ANALISI APPROFONDITO</a:t>
            </a:r>
            <a:endParaRPr lang="it-IT" sz="1400" dirty="0">
              <a:solidFill>
                <a:schemeClr val="accent2"/>
              </a:solidFill>
            </a:endParaRPr>
          </a:p>
        </p:txBody>
      </p:sp>
      <p:grpSp>
        <p:nvGrpSpPr>
          <p:cNvPr id="31" name="Gruppo 30"/>
          <p:cNvGrpSpPr/>
          <p:nvPr/>
        </p:nvGrpSpPr>
        <p:grpSpPr>
          <a:xfrm>
            <a:off x="5339364" y="1803624"/>
            <a:ext cx="3405499" cy="646331"/>
            <a:chOff x="5477593" y="1718560"/>
            <a:chExt cx="3405499" cy="646331"/>
          </a:xfrm>
        </p:grpSpPr>
        <p:sp>
          <p:nvSpPr>
            <p:cNvPr id="25" name="Freccia in giù 24"/>
            <p:cNvSpPr/>
            <p:nvPr/>
          </p:nvSpPr>
          <p:spPr>
            <a:xfrm rot="16200000">
              <a:off x="5562628" y="1926316"/>
              <a:ext cx="256960" cy="427030"/>
            </a:xfrm>
            <a:prstGeom prst="down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CasellaDiTesto 25"/>
            <p:cNvSpPr txBox="1"/>
            <p:nvPr/>
          </p:nvSpPr>
          <p:spPr>
            <a:xfrm>
              <a:off x="5864380" y="1718560"/>
              <a:ext cx="3018712" cy="646331"/>
            </a:xfrm>
            <a:prstGeom prst="rect">
              <a:avLst/>
            </a:prstGeom>
            <a:noFill/>
          </p:spPr>
          <p:txBody>
            <a:bodyPr wrap="none" rtlCol="0">
              <a:spAutoFit/>
            </a:bodyPr>
            <a:lstStyle/>
            <a:p>
              <a:pPr algn="ctr"/>
              <a:r>
                <a:rPr lang="it-IT" b="1" i="1" dirty="0">
                  <a:ln w="18000">
                    <a:solidFill>
                      <a:schemeClr val="accent2">
                        <a:satMod val="140000"/>
                      </a:schemeClr>
                    </a:solidFill>
                    <a:prstDash val="solid"/>
                    <a:miter lim="800000"/>
                  </a:ln>
                  <a:noFill/>
                  <a:effectLst>
                    <a:outerShdw blurRad="25500" dist="23000" dir="7020000" algn="tl">
                      <a:srgbClr val="000000">
                        <a:alpha val="50000"/>
                      </a:srgbClr>
                    </a:outerShdw>
                  </a:effectLst>
                </a:rPr>
                <a:t>ASSESSMENT </a:t>
              </a:r>
            </a:p>
            <a:p>
              <a:pPr algn="ctr"/>
              <a:r>
                <a:rPr lang="it-IT"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(EQUIPE MULTIDISCIPLINARE)</a:t>
              </a:r>
              <a:endParaRPr lang="it-IT" dirty="0"/>
            </a:p>
          </p:txBody>
        </p:sp>
      </p:grpSp>
      <p:sp>
        <p:nvSpPr>
          <p:cNvPr id="37" name="Freccia in giù 36"/>
          <p:cNvSpPr/>
          <p:nvPr/>
        </p:nvSpPr>
        <p:spPr>
          <a:xfrm rot="16200000">
            <a:off x="8635565" y="1011878"/>
            <a:ext cx="256960" cy="427030"/>
          </a:xfrm>
          <a:prstGeom prst="down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 name="Rettangolo 37"/>
          <p:cNvSpPr/>
          <p:nvPr/>
        </p:nvSpPr>
        <p:spPr>
          <a:xfrm>
            <a:off x="11214127" y="811609"/>
            <a:ext cx="520996" cy="485554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vert="vert270" rtlCol="0" anchor="ctr"/>
          <a:lstStyle/>
          <a:p>
            <a:pPr algn="ctr"/>
            <a:r>
              <a:rPr lang="it-IT" dirty="0" smtClean="0"/>
              <a:t>INTERVENTI    E   SERVIZI  </a:t>
            </a:r>
          </a:p>
          <a:p>
            <a:pPr algn="ctr"/>
            <a:r>
              <a:rPr lang="it-IT" dirty="0" smtClean="0"/>
              <a:t>A  VALERE  SUL  FONDO  POVERTÀ</a:t>
            </a:r>
            <a:endParaRPr lang="it-IT" dirty="0"/>
          </a:p>
        </p:txBody>
      </p:sp>
      <p:sp>
        <p:nvSpPr>
          <p:cNvPr id="42" name="Freccia in giù 41"/>
          <p:cNvSpPr/>
          <p:nvPr/>
        </p:nvSpPr>
        <p:spPr>
          <a:xfrm rot="16200000">
            <a:off x="8734802" y="1993617"/>
            <a:ext cx="256960" cy="427030"/>
          </a:xfrm>
          <a:prstGeom prst="down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48" name="Gruppo 47"/>
          <p:cNvGrpSpPr/>
          <p:nvPr/>
        </p:nvGrpSpPr>
        <p:grpSpPr>
          <a:xfrm>
            <a:off x="3278360" y="2874411"/>
            <a:ext cx="5504270" cy="738664"/>
            <a:chOff x="3278360" y="2810613"/>
            <a:chExt cx="5504270" cy="738664"/>
          </a:xfrm>
        </p:grpSpPr>
        <p:sp>
          <p:nvSpPr>
            <p:cNvPr id="30" name="CasellaDiTesto 29"/>
            <p:cNvSpPr txBox="1"/>
            <p:nvPr/>
          </p:nvSpPr>
          <p:spPr>
            <a:xfrm>
              <a:off x="3554801" y="2810613"/>
              <a:ext cx="3150991" cy="738664"/>
            </a:xfrm>
            <a:prstGeom prst="rect">
              <a:avLst/>
            </a:prstGeom>
            <a:noFill/>
          </p:spPr>
          <p:txBody>
            <a:bodyPr wrap="none" rtlCol="0">
              <a:spAutoFit/>
            </a:bodyPr>
            <a:lstStyle/>
            <a:p>
              <a:r>
                <a:rPr lang="it-IT" sz="1400" dirty="0" smtClean="0">
                  <a:solidFill>
                    <a:schemeClr val="accent2"/>
                  </a:solidFill>
                </a:rPr>
                <a:t>OBIETTIVI GENERALI/RISULTATI SPECIFICI</a:t>
              </a:r>
            </a:p>
            <a:p>
              <a:r>
                <a:rPr lang="it-IT" sz="1400" dirty="0" smtClean="0">
                  <a:solidFill>
                    <a:schemeClr val="accent2"/>
                  </a:solidFill>
                </a:rPr>
                <a:t>SOSTEGNI</a:t>
              </a:r>
            </a:p>
            <a:p>
              <a:r>
                <a:rPr lang="it-IT" sz="1400" dirty="0" smtClean="0">
                  <a:solidFill>
                    <a:schemeClr val="accent2"/>
                  </a:solidFill>
                </a:rPr>
                <a:t>IMPEGNI</a:t>
              </a:r>
              <a:endParaRPr lang="it-IT" sz="1400" dirty="0">
                <a:solidFill>
                  <a:schemeClr val="accent2"/>
                </a:solidFill>
              </a:endParaRPr>
            </a:p>
          </p:txBody>
        </p:sp>
        <p:grpSp>
          <p:nvGrpSpPr>
            <p:cNvPr id="36" name="Gruppo 35"/>
            <p:cNvGrpSpPr/>
            <p:nvPr/>
          </p:nvGrpSpPr>
          <p:grpSpPr>
            <a:xfrm>
              <a:off x="3278360" y="2934586"/>
              <a:ext cx="329609" cy="489098"/>
              <a:chOff x="3278360" y="2874411"/>
              <a:chExt cx="329609" cy="606056"/>
            </a:xfrm>
          </p:grpSpPr>
          <p:sp>
            <p:nvSpPr>
              <p:cNvPr id="28" name="Parentesi graffa aperta 27"/>
              <p:cNvSpPr/>
              <p:nvPr/>
            </p:nvSpPr>
            <p:spPr>
              <a:xfrm>
                <a:off x="3278360" y="2874411"/>
                <a:ext cx="329609" cy="606056"/>
              </a:xfrm>
              <a:prstGeom prst="leftBrace">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cxnSp>
            <p:nvCxnSpPr>
              <p:cNvPr id="35" name="Connettore 1 34"/>
              <p:cNvCxnSpPr/>
              <p:nvPr/>
            </p:nvCxnSpPr>
            <p:spPr>
              <a:xfrm>
                <a:off x="3413051" y="3181678"/>
                <a:ext cx="141750" cy="4445"/>
              </a:xfrm>
              <a:prstGeom prst="line">
                <a:avLst/>
              </a:prstGeom>
            </p:spPr>
            <p:style>
              <a:lnRef idx="1">
                <a:schemeClr val="accent2"/>
              </a:lnRef>
              <a:fillRef idx="0">
                <a:schemeClr val="accent2"/>
              </a:fillRef>
              <a:effectRef idx="0">
                <a:schemeClr val="accent2"/>
              </a:effectRef>
              <a:fontRef idx="minor">
                <a:schemeClr val="tx1"/>
              </a:fontRef>
            </p:style>
          </p:cxnSp>
        </p:grpSp>
        <p:grpSp>
          <p:nvGrpSpPr>
            <p:cNvPr id="41" name="Gruppo 40"/>
            <p:cNvGrpSpPr/>
            <p:nvPr/>
          </p:nvGrpSpPr>
          <p:grpSpPr>
            <a:xfrm>
              <a:off x="5438599" y="2994907"/>
              <a:ext cx="2794411" cy="369332"/>
              <a:chOff x="4832518" y="2994907"/>
              <a:chExt cx="2794411" cy="369332"/>
            </a:xfrm>
          </p:grpSpPr>
          <p:sp>
            <p:nvSpPr>
              <p:cNvPr id="39" name="Freccia in giù 38"/>
              <p:cNvSpPr/>
              <p:nvPr/>
            </p:nvSpPr>
            <p:spPr>
              <a:xfrm rot="16200000">
                <a:off x="4917553" y="2982521"/>
                <a:ext cx="256960" cy="427030"/>
              </a:xfrm>
              <a:prstGeom prst="down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 name="CasellaDiTesto 39"/>
              <p:cNvSpPr txBox="1"/>
              <p:nvPr/>
            </p:nvSpPr>
            <p:spPr>
              <a:xfrm>
                <a:off x="5312706" y="2994907"/>
                <a:ext cx="2314223" cy="369332"/>
              </a:xfrm>
              <a:prstGeom prst="rect">
                <a:avLst/>
              </a:prstGeom>
              <a:noFill/>
            </p:spPr>
            <p:txBody>
              <a:bodyPr wrap="none" rtlCol="0">
                <a:spAutoFit/>
              </a:bodyPr>
              <a:lstStyle/>
              <a:p>
                <a:r>
                  <a:rPr lang="it-IT"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INTERVENTI E SERVIZI </a:t>
                </a:r>
                <a:endParaRPr lang="it-IT" dirty="0"/>
              </a:p>
            </p:txBody>
          </p:sp>
        </p:grpSp>
        <p:sp>
          <p:nvSpPr>
            <p:cNvPr id="43" name="Freccia in giù 42"/>
            <p:cNvSpPr/>
            <p:nvPr/>
          </p:nvSpPr>
          <p:spPr>
            <a:xfrm rot="16200000">
              <a:off x="8440635" y="2954092"/>
              <a:ext cx="256960" cy="427030"/>
            </a:xfrm>
            <a:prstGeom prst="down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44" name="CasellaDiTesto 43"/>
          <p:cNvSpPr txBox="1"/>
          <p:nvPr/>
        </p:nvSpPr>
        <p:spPr>
          <a:xfrm>
            <a:off x="9105003" y="917939"/>
            <a:ext cx="2097754" cy="738664"/>
          </a:xfrm>
          <a:prstGeom prst="rect">
            <a:avLst/>
          </a:prstGeom>
          <a:noFill/>
        </p:spPr>
        <p:txBody>
          <a:bodyPr wrap="square" rtlCol="0">
            <a:spAutoFit/>
          </a:bodyPr>
          <a:lstStyle/>
          <a:p>
            <a:pPr marL="85725" indent="-85725">
              <a:buFont typeface="Arial" pitchFamily="34" charset="0"/>
              <a:buChar char="•"/>
            </a:pPr>
            <a:r>
              <a:rPr lang="it-IT" sz="1400" dirty="0" smtClean="0">
                <a:solidFill>
                  <a:schemeClr val="accent2"/>
                </a:solidFill>
              </a:rPr>
              <a:t>SEGRETARIATO SOCIALE</a:t>
            </a:r>
          </a:p>
          <a:p>
            <a:pPr marL="85725" indent="-85725">
              <a:buFont typeface="Arial" pitchFamily="34" charset="0"/>
              <a:buChar char="•"/>
            </a:pPr>
            <a:r>
              <a:rPr lang="it-IT" sz="1400" dirty="0" smtClean="0">
                <a:solidFill>
                  <a:schemeClr val="accent2"/>
                </a:solidFill>
              </a:rPr>
              <a:t>SERVIZIO SOCIALE PROFESSIONALE</a:t>
            </a:r>
            <a:endParaRPr lang="it-IT" sz="1400" dirty="0">
              <a:solidFill>
                <a:schemeClr val="accent2"/>
              </a:solidFill>
            </a:endParaRPr>
          </a:p>
        </p:txBody>
      </p:sp>
      <p:sp>
        <p:nvSpPr>
          <p:cNvPr id="45" name="CasellaDiTesto 44"/>
          <p:cNvSpPr txBox="1"/>
          <p:nvPr/>
        </p:nvSpPr>
        <p:spPr>
          <a:xfrm>
            <a:off x="9161711" y="1942213"/>
            <a:ext cx="2097754" cy="523220"/>
          </a:xfrm>
          <a:prstGeom prst="rect">
            <a:avLst/>
          </a:prstGeom>
          <a:noFill/>
        </p:spPr>
        <p:txBody>
          <a:bodyPr wrap="square" rtlCol="0">
            <a:spAutoFit/>
          </a:bodyPr>
          <a:lstStyle/>
          <a:p>
            <a:pPr marL="85725" indent="-85725">
              <a:buFont typeface="Arial" pitchFamily="34" charset="0"/>
              <a:buChar char="•"/>
            </a:pPr>
            <a:r>
              <a:rPr lang="it-IT" sz="1400" dirty="0" smtClean="0">
                <a:solidFill>
                  <a:schemeClr val="accent2"/>
                </a:solidFill>
              </a:rPr>
              <a:t>SERVIZIO SOCIALE PROFESSIONALE</a:t>
            </a:r>
            <a:endParaRPr lang="it-IT" sz="1400" dirty="0">
              <a:solidFill>
                <a:schemeClr val="accent2"/>
              </a:solidFill>
            </a:endParaRPr>
          </a:p>
        </p:txBody>
      </p:sp>
      <p:sp>
        <p:nvSpPr>
          <p:cNvPr id="46" name="CasellaDiTesto 45"/>
          <p:cNvSpPr txBox="1"/>
          <p:nvPr/>
        </p:nvSpPr>
        <p:spPr>
          <a:xfrm>
            <a:off x="9175882" y="2551832"/>
            <a:ext cx="2097754" cy="2677656"/>
          </a:xfrm>
          <a:prstGeom prst="rect">
            <a:avLst/>
          </a:prstGeom>
          <a:noFill/>
        </p:spPr>
        <p:txBody>
          <a:bodyPr wrap="square" rtlCol="0">
            <a:spAutoFit/>
          </a:bodyPr>
          <a:lstStyle/>
          <a:p>
            <a:pPr marL="85725" indent="-85725">
              <a:buFont typeface="Arial" pitchFamily="34" charset="0"/>
              <a:buChar char="•"/>
            </a:pPr>
            <a:r>
              <a:rPr lang="it-IT" sz="1400" dirty="0" smtClean="0">
                <a:solidFill>
                  <a:schemeClr val="accent2"/>
                </a:solidFill>
              </a:rPr>
              <a:t>SERVIZIO SOCIALE PROFESSIONALE</a:t>
            </a:r>
          </a:p>
          <a:p>
            <a:pPr marL="85725" indent="-85725">
              <a:buFont typeface="Arial" pitchFamily="34" charset="0"/>
              <a:buChar char="•"/>
            </a:pPr>
            <a:r>
              <a:rPr lang="it-IT" sz="1400" dirty="0" smtClean="0">
                <a:solidFill>
                  <a:schemeClr val="accent2"/>
                </a:solidFill>
              </a:rPr>
              <a:t>TIROCINI PER L’INCLUSIONE SOCIALE</a:t>
            </a:r>
          </a:p>
          <a:p>
            <a:pPr marL="85725" indent="-85725">
              <a:buFont typeface="Arial" pitchFamily="34" charset="0"/>
              <a:buChar char="•"/>
            </a:pPr>
            <a:r>
              <a:rPr lang="it-IT" sz="1400" dirty="0" smtClean="0">
                <a:solidFill>
                  <a:schemeClr val="accent2"/>
                </a:solidFill>
              </a:rPr>
              <a:t>SOSTEGNO SOCIO-EDUCATIVO</a:t>
            </a:r>
          </a:p>
          <a:p>
            <a:pPr marL="85725" indent="-85725">
              <a:buFont typeface="Arial" pitchFamily="34" charset="0"/>
              <a:buChar char="•"/>
            </a:pPr>
            <a:r>
              <a:rPr lang="it-IT" sz="1400" dirty="0" smtClean="0">
                <a:solidFill>
                  <a:schemeClr val="accent2"/>
                </a:solidFill>
              </a:rPr>
              <a:t>ASSISTENZA DOMICILIARE</a:t>
            </a:r>
          </a:p>
          <a:p>
            <a:pPr marL="85725" indent="-85725">
              <a:buFont typeface="Arial" pitchFamily="34" charset="0"/>
              <a:buChar char="•"/>
            </a:pPr>
            <a:r>
              <a:rPr lang="it-IT" sz="1400" dirty="0" smtClean="0">
                <a:solidFill>
                  <a:schemeClr val="accent2"/>
                </a:solidFill>
              </a:rPr>
              <a:t>SOSTEGNO GENITORIALITÀ</a:t>
            </a:r>
          </a:p>
          <a:p>
            <a:pPr marL="85725" indent="-85725">
              <a:buFont typeface="Arial" pitchFamily="34" charset="0"/>
              <a:buChar char="•"/>
            </a:pPr>
            <a:r>
              <a:rPr lang="it-IT" sz="1400" dirty="0" smtClean="0">
                <a:solidFill>
                  <a:schemeClr val="accent2"/>
                </a:solidFill>
              </a:rPr>
              <a:t>MEDIAZIONE CULTURALE</a:t>
            </a:r>
          </a:p>
          <a:p>
            <a:pPr>
              <a:buFont typeface="Arial" pitchFamily="34" charset="0"/>
              <a:buChar char="•"/>
            </a:pPr>
            <a:endParaRPr lang="it-IT" sz="1400" dirty="0">
              <a:solidFill>
                <a:schemeClr val="accent2"/>
              </a:solidFill>
            </a:endParaRPr>
          </a:p>
        </p:txBody>
      </p:sp>
      <p:sp>
        <p:nvSpPr>
          <p:cNvPr id="47" name="CasellaDiTesto 46"/>
          <p:cNvSpPr txBox="1"/>
          <p:nvPr/>
        </p:nvSpPr>
        <p:spPr>
          <a:xfrm>
            <a:off x="9197148" y="5210082"/>
            <a:ext cx="2097754" cy="523220"/>
          </a:xfrm>
          <a:prstGeom prst="rect">
            <a:avLst/>
          </a:prstGeom>
          <a:noFill/>
        </p:spPr>
        <p:txBody>
          <a:bodyPr wrap="square" rtlCol="0">
            <a:spAutoFit/>
          </a:bodyPr>
          <a:lstStyle/>
          <a:p>
            <a:pPr marL="85725" indent="-85725">
              <a:buFont typeface="Arial" pitchFamily="34" charset="0"/>
              <a:buChar char="•"/>
            </a:pPr>
            <a:r>
              <a:rPr lang="it-IT" sz="1400" dirty="0" smtClean="0">
                <a:solidFill>
                  <a:schemeClr val="accent2"/>
                </a:solidFill>
              </a:rPr>
              <a:t>PRONTO INTERVENTO SOCIALE</a:t>
            </a:r>
            <a:endParaRPr lang="it-IT" sz="1400" dirty="0">
              <a:solidFill>
                <a:schemeClr val="accent2"/>
              </a:solidFill>
            </a:endParaRPr>
          </a:p>
        </p:txBody>
      </p:sp>
      <p:sp>
        <p:nvSpPr>
          <p:cNvPr id="49" name="Rettangolo 48"/>
          <p:cNvSpPr/>
          <p:nvPr/>
        </p:nvSpPr>
        <p:spPr>
          <a:xfrm>
            <a:off x="357960" y="5714906"/>
            <a:ext cx="11571769" cy="1092607"/>
          </a:xfrm>
          <a:prstGeom prst="rect">
            <a:avLst/>
          </a:prstGeom>
        </p:spPr>
        <p:txBody>
          <a:bodyPr wrap="square">
            <a:spAutoFit/>
          </a:bodyPr>
          <a:lstStyle/>
          <a:p>
            <a:pPr algn="just"/>
            <a:r>
              <a:rPr lang="it-IT" sz="1300" b="1" dirty="0" smtClean="0"/>
              <a:t>sostegni </a:t>
            </a:r>
            <a:r>
              <a:rPr lang="it-IT" sz="1300" dirty="0" smtClean="0"/>
              <a:t>necessari per far fronte ai bisogni emersi in sede di </a:t>
            </a:r>
            <a:r>
              <a:rPr lang="it-IT" sz="1300" i="1" dirty="0" err="1" smtClean="0"/>
              <a:t>assessment</a:t>
            </a:r>
            <a:r>
              <a:rPr lang="it-IT" sz="1300" dirty="0" smtClean="0"/>
              <a:t>; che chiarisce gli </a:t>
            </a:r>
            <a:r>
              <a:rPr lang="it-IT" sz="1300" b="1" dirty="0" smtClean="0"/>
              <a:t>impegni</a:t>
            </a:r>
            <a:r>
              <a:rPr lang="it-IT" sz="1300" dirty="0" smtClean="0"/>
              <a:t> che il nucleo fa propri e che condizionano l’erogazione del beneficio. </a:t>
            </a:r>
          </a:p>
          <a:p>
            <a:pPr algn="just"/>
            <a:r>
              <a:rPr lang="it-IT" sz="1300" dirty="0" smtClean="0"/>
              <a:t>Cruciale – in questo contesto di “diritto/dovere” al progetto – è la partecipazione e il coinvolgimento </a:t>
            </a:r>
            <a:r>
              <a:rPr lang="it-IT" sz="1300" dirty="0"/>
              <a:t>del nucleo ne</a:t>
            </a:r>
            <a:r>
              <a:rPr lang="it-IT" sz="1300" dirty="0" smtClean="0"/>
              <a:t>lle </a:t>
            </a:r>
            <a:r>
              <a:rPr lang="it-IT" sz="1300" dirty="0"/>
              <a:t>attività di </a:t>
            </a:r>
            <a:r>
              <a:rPr lang="it-IT" sz="1300" dirty="0" smtClean="0"/>
              <a:t>progettazione, nonché la predisposizione all’ascolto dei suoi desideri, aspettative e preferenze. Così come </a:t>
            </a:r>
            <a:r>
              <a:rPr lang="it-IT" sz="1300" b="1" dirty="0" smtClean="0"/>
              <a:t>necessario per il successo appare il coinvolgimento della comunità, delle sue organizzazioni del Terzo Settore impegnate nel contrasto alla povertà, ma anche delle forze produttive e delle parti sociali</a:t>
            </a:r>
            <a:r>
              <a:rPr lang="it-IT" sz="1300" dirty="0" smtClean="0"/>
              <a:t>.  Ma i servizi possono essere in grado di progettare unitariamente, di lavorare sulle diverse dimensioni del benessere dei beneficiari, di fare regia sul territorio, solo se prima si organizzano in </a:t>
            </a:r>
            <a:r>
              <a:rPr lang="it-IT" sz="1300" b="1" dirty="0" smtClean="0"/>
              <a:t>rete</a:t>
            </a:r>
            <a:r>
              <a:rPr lang="it-IT" sz="1300" dirty="0" smtClean="0"/>
              <a:t>.</a:t>
            </a:r>
            <a:endParaRPr lang="it-IT" sz="1300" dirty="0"/>
          </a:p>
        </p:txBody>
      </p:sp>
      <p:pic>
        <p:nvPicPr>
          <p:cNvPr id="50" name="Immagine 49"/>
          <p:cNvPicPr>
            <a:picLocks noChangeAspect="1"/>
          </p:cNvPicPr>
          <p:nvPr/>
        </p:nvPicPr>
        <p:blipFill>
          <a:blip r:embed="rId3"/>
          <a:stretch>
            <a:fillRect/>
          </a:stretch>
        </p:blipFill>
        <p:spPr>
          <a:xfrm>
            <a:off x="10721808" y="145062"/>
            <a:ext cx="586665" cy="586665"/>
          </a:xfrm>
          <a:prstGeom prst="rect">
            <a:avLst/>
          </a:prstGeom>
        </p:spPr>
      </p:pic>
    </p:spTree>
    <p:extLst>
      <p:ext uri="{BB962C8B-B14F-4D97-AF65-F5344CB8AC3E}">
        <p14:creationId xmlns:p14="http://schemas.microsoft.com/office/powerpoint/2010/main" val="26659636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305009" y="176259"/>
            <a:ext cx="10515600" cy="777875"/>
          </a:xfrm>
        </p:spPr>
        <p:txBody>
          <a:bodyPr>
            <a:normAutofit/>
          </a:bodyPr>
          <a:lstStyle/>
          <a:p>
            <a:r>
              <a:rPr lang="it-IT" sz="2400" b="1" dirty="0" smtClean="0"/>
              <a:t>La rete dei servizi e gli interventi a valere sul Fondo Povertà</a:t>
            </a:r>
            <a:endParaRPr lang="it-IT" sz="2400" dirty="0"/>
          </a:p>
        </p:txBody>
      </p:sp>
      <p:sp>
        <p:nvSpPr>
          <p:cNvPr id="4" name="Segnaposto testo 3"/>
          <p:cNvSpPr>
            <a:spLocks noGrp="1"/>
          </p:cNvSpPr>
          <p:nvPr>
            <p:ph idx="1"/>
          </p:nvPr>
        </p:nvSpPr>
        <p:spPr>
          <a:xfrm>
            <a:off x="237067" y="735027"/>
            <a:ext cx="11667065" cy="5777958"/>
          </a:xfrm>
        </p:spPr>
        <p:txBody>
          <a:bodyPr>
            <a:noAutofit/>
          </a:bodyPr>
          <a:lstStyle/>
          <a:p>
            <a:pPr marL="84138" indent="0" algn="just">
              <a:spcBef>
                <a:spcPts val="0"/>
              </a:spcBef>
              <a:buNone/>
            </a:pPr>
            <a:r>
              <a:rPr lang="it-IT" sz="1200" dirty="0" smtClean="0"/>
              <a:t>La costituzione della </a:t>
            </a:r>
            <a:r>
              <a:rPr lang="it-IT" sz="1200" b="1" dirty="0" smtClean="0"/>
              <a:t>rete dei servizi territoriali </a:t>
            </a:r>
            <a:r>
              <a:rPr lang="it-IT" sz="1200" dirty="0" smtClean="0"/>
              <a:t>è quindi </a:t>
            </a:r>
            <a:r>
              <a:rPr lang="it-IT" sz="1200" b="1" dirty="0" smtClean="0"/>
              <a:t>essenziale per il funzionamento del REI</a:t>
            </a:r>
            <a:r>
              <a:rPr lang="it-IT" sz="1200" dirty="0" smtClean="0"/>
              <a:t>.  Se il servizio sociale può accogliere e indirizzare, cioè “farsi carico” del bisogno rappresentato da coloro a cui è riconosciuto il REI, non è allo specifico dei servizi sociali che la progettazione può limitarsi. Si pensi ad una situazione di povertà determinata dall’assenza di lavoro in un dato nucleo, a cui non si accompagnano altri profili di fragilità: in questo caso, a seguito dell’analisi preliminare, va attivato il centro per l’impiego e il progetto personalizzato sostituito dal patto di servizio previsto in attuazione del </a:t>
            </a:r>
            <a:r>
              <a:rPr lang="it-IT" sz="1200" i="1" dirty="0" err="1" smtClean="0"/>
              <a:t>jobs</a:t>
            </a:r>
            <a:r>
              <a:rPr lang="it-IT" sz="1200" i="1" dirty="0" smtClean="0"/>
              <a:t> </a:t>
            </a:r>
            <a:r>
              <a:rPr lang="it-IT" sz="1200" i="1" dirty="0" err="1" smtClean="0"/>
              <a:t>act</a:t>
            </a:r>
            <a:r>
              <a:rPr lang="it-IT" sz="1200" dirty="0" smtClean="0"/>
              <a:t>, con il suo corredo di politiche attive del lavoro. Ma se l’assenza di lavoro si accompagna a problematiche di altra natura – ad es. salute mentale in un nucleo con componenti </a:t>
            </a:r>
            <a:r>
              <a:rPr lang="it-IT" sz="1200" dirty="0"/>
              <a:t>minorenni – </a:t>
            </a:r>
            <a:r>
              <a:rPr lang="it-IT" sz="1200" dirty="0" smtClean="0"/>
              <a:t>il centro per l’impiego andrà sicuramente coinvolto, eventualmente attivando le tutele del collocamento mirato, ma contemporaneamente andranno predisposte dal servizio sociale stesso forme di sostegno alla funzione genitoriale, andrà coinvolta la scuola per tutelare il benessere dei bambini e gli interventi dovranno essere coordinati con quelli dei servizi specialistici socio-sanitari. E così via, in situazioni dal diverso grado di complessità, che possono richiedere di estendere gli ambiti della progettazione coinvolgendo le agenzie di formazione, i servizi per le politiche abitative, i servizi sanitari in senso stretto. </a:t>
            </a:r>
          </a:p>
          <a:p>
            <a:pPr marL="84138" indent="0" algn="just">
              <a:spcBef>
                <a:spcPts val="0"/>
              </a:spcBef>
              <a:buNone/>
            </a:pPr>
            <a:r>
              <a:rPr lang="it-IT" sz="1200" dirty="0" smtClean="0"/>
              <a:t>Cruciale in questo contesto è la </a:t>
            </a:r>
            <a:r>
              <a:rPr lang="it-IT" sz="1200" b="1" dirty="0" smtClean="0"/>
              <a:t>gestione associata dei servizi a livello di ambito territoriale</a:t>
            </a:r>
            <a:r>
              <a:rPr lang="it-IT" sz="1200" dirty="0" smtClean="0"/>
              <a:t>. Il decreto legislativo 147 prevede che i comuni svolgano le proprie funzioni connesse al REI cooperando a livello di ambito territoriale «</a:t>
            </a:r>
            <a:r>
              <a:rPr lang="it-IT" sz="1200" i="1" dirty="0" smtClean="0"/>
              <a:t>al fine di rafforzare l’efficacia e l’efficienza della gestione e di agevolare la programmazione e la gestione integrata degli interventi e dei servizi sociali con quelli degli altri enti od organismi competenti per l’inserimento lavorativo, l’istruzione e la formazione, le politiche abitative e la salute</a:t>
            </a:r>
            <a:r>
              <a:rPr lang="it-IT" sz="1200" dirty="0" smtClean="0"/>
              <a:t>» (art. 13, co. 1).</a:t>
            </a:r>
            <a:r>
              <a:rPr lang="it-IT" sz="1200" i="1" dirty="0" smtClean="0"/>
              <a:t>  </a:t>
            </a:r>
            <a:r>
              <a:rPr lang="it-IT" sz="1200" dirty="0" smtClean="0"/>
              <a:t>Al </a:t>
            </a:r>
            <a:r>
              <a:rPr lang="it-IT" sz="1200" dirty="0"/>
              <a:t>riguardo, </a:t>
            </a:r>
            <a:r>
              <a:rPr lang="it-IT" sz="1200" dirty="0" smtClean="0"/>
              <a:t>va qui però evidenziato che la gestione associata dei servizi è </a:t>
            </a:r>
            <a:r>
              <a:rPr lang="it-IT" sz="1200" b="1" dirty="0" smtClean="0"/>
              <a:t>una </a:t>
            </a:r>
            <a:r>
              <a:rPr lang="it-IT" sz="1200" b="1" dirty="0"/>
              <a:t>pratica non ancora sufficientemente </a:t>
            </a:r>
            <a:r>
              <a:rPr lang="it-IT" sz="1200" b="1" dirty="0" smtClean="0"/>
              <a:t>diffusa</a:t>
            </a:r>
            <a:r>
              <a:rPr lang="it-IT" sz="1200" dirty="0" smtClean="0"/>
              <a:t>, considerato che in una recente indagine condotta dal Ministero (con solo metà degli ambiti rispondenti però) poco più della metà della popolazione vive in territori in cui l’accesso ai servizi e la presa in carico sono gestiti in forma associata.</a:t>
            </a:r>
          </a:p>
          <a:p>
            <a:pPr marL="84138" indent="0" algn="just">
              <a:spcBef>
                <a:spcPts val="0"/>
              </a:spcBef>
              <a:buNone/>
            </a:pPr>
            <a:r>
              <a:rPr lang="it-IT" sz="1200" dirty="0" smtClean="0"/>
              <a:t>Non è comunque compito di questo Piano definire le modalità con cui i servizi si organizzano per svolgere in maniera coordinata le funzioni di </a:t>
            </a:r>
            <a:r>
              <a:rPr lang="it-IT" sz="1200" i="1" dirty="0" err="1" smtClean="0"/>
              <a:t>assessment</a:t>
            </a:r>
            <a:r>
              <a:rPr lang="it-IT" sz="1200" dirty="0" smtClean="0"/>
              <a:t> e progettazione, trattandosi di competenza esclusiva regionale. </a:t>
            </a:r>
            <a:r>
              <a:rPr lang="it-IT" sz="1200" b="1" dirty="0" smtClean="0"/>
              <a:t>Saranno</a:t>
            </a:r>
            <a:r>
              <a:rPr lang="it-IT" sz="1200" dirty="0" smtClean="0"/>
              <a:t> quindi </a:t>
            </a:r>
            <a:r>
              <a:rPr lang="it-IT" sz="1200" b="1" dirty="0" smtClean="0"/>
              <a:t>i Piani regionali </a:t>
            </a:r>
            <a:r>
              <a:rPr lang="it-IT" sz="1200" dirty="0" smtClean="0"/>
              <a:t>(o diverso atto di programmazione), a valle del presente, </a:t>
            </a:r>
            <a:r>
              <a:rPr lang="it-IT" sz="1200" b="1" dirty="0" smtClean="0"/>
              <a:t>a disciplinare le forme di collaborazione e cooperazione tra i servizi </a:t>
            </a:r>
            <a:r>
              <a:rPr lang="it-IT" sz="1200" dirty="0" smtClean="0"/>
              <a:t>che permettano di raggiungere i risultati auspicati (ad esempio, a </a:t>
            </a:r>
            <a:r>
              <a:rPr lang="it-IT" sz="1200" dirty="0"/>
              <a:t>valere sui fondi dei POR </a:t>
            </a:r>
            <a:r>
              <a:rPr lang="it-IT" sz="1200" dirty="0" smtClean="0"/>
              <a:t>del Fondo </a:t>
            </a:r>
            <a:r>
              <a:rPr lang="it-IT" sz="1200" dirty="0"/>
              <a:t>sociale </a:t>
            </a:r>
            <a:r>
              <a:rPr lang="it-IT" sz="1200" dirty="0" smtClean="0"/>
              <a:t>europeo, i Piani regionali potranno prevedere meccanismi premiali volti a favorire l’efficacia e l’efficienza dei servizi tramite il rafforzamento della gestione associata). Vi sono comunque</a:t>
            </a:r>
            <a:r>
              <a:rPr lang="it-IT" sz="1200" b="1" dirty="0" smtClean="0"/>
              <a:t> due condizioni</a:t>
            </a:r>
            <a:r>
              <a:rPr lang="it-IT" sz="1200" dirty="0" smtClean="0"/>
              <a:t> poste dal legislatore nazionale che devono essere rispettate nella programmazione regionale, essendo esse stesse definite livello essenziale delle prestazioni: </a:t>
            </a:r>
            <a:r>
              <a:rPr lang="it-IT" sz="1200" b="1" dirty="0" smtClean="0"/>
              <a:t>che gli ambiti di programmazione dei comparti sociale, sanitario e delle politiche del lavoro siano territorialmente </a:t>
            </a:r>
            <a:r>
              <a:rPr lang="it-IT" sz="1200" b="1" dirty="0"/>
              <a:t>omogenei</a:t>
            </a:r>
            <a:r>
              <a:rPr lang="it-IT" sz="1200" b="1" dirty="0" smtClean="0"/>
              <a:t>; che nell’offerta integrata, sulla base di un reciproco riconoscimento, si tenga conto delle attività del Terzo Settore impegnato nel campo delle politiche sociali. </a:t>
            </a:r>
            <a:r>
              <a:rPr lang="it-IT" sz="1200" dirty="0" smtClean="0"/>
              <a:t>E, più in generale, una delle sfide più importanti per la programmazione regionale dei servizi è quella di renderli aperti al territorio, coinvolgendo anche le parti sociali, le imprese, gli attori portatori di innovazione sociale, la comunità in senso più </a:t>
            </a:r>
            <a:r>
              <a:rPr lang="it-IT" sz="1200" dirty="0"/>
              <a:t>ampio. </a:t>
            </a:r>
            <a:endParaRPr lang="it-IT" sz="1200" dirty="0" smtClean="0"/>
          </a:p>
          <a:p>
            <a:pPr marL="84138" indent="0" algn="just">
              <a:spcBef>
                <a:spcPts val="0"/>
              </a:spcBef>
              <a:buNone/>
            </a:pPr>
            <a:r>
              <a:rPr lang="it-IT" sz="1200" b="1" dirty="0" smtClean="0"/>
              <a:t>Compito </a:t>
            </a:r>
            <a:r>
              <a:rPr lang="it-IT" sz="1200" dirty="0" smtClean="0"/>
              <a:t>invece specifico </a:t>
            </a:r>
            <a:r>
              <a:rPr lang="it-IT" sz="1200" b="1" dirty="0" smtClean="0"/>
              <a:t>di questo Piano è programmare mediante indirizzi nazionali l’utilizzo delle risorse afferenti alla quota servizi del Fondo Povertà</a:t>
            </a:r>
            <a:r>
              <a:rPr lang="it-IT" sz="1200" dirty="0" smtClean="0"/>
              <a:t>. Si torna in questo caso nello specifico del servizio sociale territoriale con una elencazione tassativa di interventi e servizi individuata nel decreto legislativo 147 (è l’elenco di destra riportato nella figura della pagina precedente, associato ai tre livelli essenziali). Per i servizi afferenti invece alle altre filiere amministrative, vale quanto previsto a legislazione vigente (i beneficiari REI accedono cioè ai servizi ordinari da richiamare nel progetto, con l’unica eccezione dell’assegno di ricollocazione, come si vedrà oltre). Tra i servizi prima elencati, </a:t>
            </a:r>
            <a:r>
              <a:rPr lang="it-IT" sz="1200" b="1" dirty="0"/>
              <a:t>i</a:t>
            </a:r>
            <a:r>
              <a:rPr lang="it-IT" sz="1200" b="1" dirty="0" smtClean="0"/>
              <a:t>l servizio sociale professionale è </a:t>
            </a:r>
            <a:r>
              <a:rPr lang="it-IT" sz="1200" dirty="0" smtClean="0"/>
              <a:t>quello </a:t>
            </a:r>
            <a:r>
              <a:rPr lang="it-IT" sz="1200" b="1" dirty="0" smtClean="0"/>
              <a:t>trasversale ai tre livelli essenziali</a:t>
            </a:r>
            <a:r>
              <a:rPr lang="it-IT" sz="1200" dirty="0" smtClean="0"/>
              <a:t>, nelle sue funzioni di orientamento, presa in carico mediante valutazione multidimensionale e progettazione (con funzioni tipicamente anche di </a:t>
            </a:r>
            <a:r>
              <a:rPr lang="it-IT" sz="1200" i="1" dirty="0" smtClean="0"/>
              <a:t>case manager </a:t>
            </a:r>
            <a:r>
              <a:rPr lang="it-IT" sz="1200" dirty="0" smtClean="0"/>
              <a:t>del progetto). </a:t>
            </a:r>
            <a:r>
              <a:rPr lang="it-IT" sz="1200" b="1" dirty="0" smtClean="0"/>
              <a:t>Ad esso si affianca il segretariato sociale </a:t>
            </a:r>
            <a:r>
              <a:rPr lang="it-IT" sz="1200" dirty="0" smtClean="0"/>
              <a:t>nei Punti per l’accesso al REI, </a:t>
            </a:r>
            <a:r>
              <a:rPr lang="it-IT" sz="1200" b="1" dirty="0" smtClean="0"/>
              <a:t>e una serie di servizi alla persona – </a:t>
            </a:r>
            <a:r>
              <a:rPr lang="it-IT" sz="1200" b="1" dirty="0"/>
              <a:t>dai tirocini per l’inclusione </a:t>
            </a:r>
            <a:r>
              <a:rPr lang="it-IT" sz="1200" b="1" dirty="0" smtClean="0"/>
              <a:t>all’assistenza domiciliare, </a:t>
            </a:r>
            <a:r>
              <a:rPr lang="it-IT" sz="1200" b="1" dirty="0"/>
              <a:t>dal sostegno </a:t>
            </a:r>
            <a:r>
              <a:rPr lang="it-IT" sz="1200" b="1" dirty="0" smtClean="0"/>
              <a:t>genitoriale al sostegno socio-educativo, </a:t>
            </a:r>
            <a:r>
              <a:rPr lang="it-IT" sz="1200" b="1" dirty="0"/>
              <a:t>dalla mediazione culturale al </a:t>
            </a:r>
            <a:r>
              <a:rPr lang="it-IT" sz="1200" b="1" dirty="0" smtClean="0"/>
              <a:t>pronto intervento sociale – da individuare come sostegni nel progetto. E’ tra questi servizi che il presente Piano individuerà le priorità nazionali</a:t>
            </a:r>
            <a:r>
              <a:rPr lang="it-IT" sz="1200" dirty="0" smtClean="0"/>
              <a:t>, mentre, in coerenza con queste, i Piani regionali dovranno eventualmente indicare ulteriori specifici rafforzamenti da prevedere nei territori di competenza.</a:t>
            </a:r>
          </a:p>
          <a:p>
            <a:pPr marL="84138" indent="0" algn="just">
              <a:spcBef>
                <a:spcPts val="0"/>
              </a:spcBef>
              <a:buNone/>
            </a:pPr>
            <a:r>
              <a:rPr lang="it-IT" sz="1200" dirty="0" smtClean="0"/>
              <a:t>Ma prima di fissare tali priorità, val la pena sottolineare che seppure i </a:t>
            </a:r>
            <a:r>
              <a:rPr lang="it-IT" sz="1200" dirty="0"/>
              <a:t>servizi sociali rafforzati a valere sulle risorse del Fondo Povertà </a:t>
            </a:r>
            <a:r>
              <a:rPr lang="it-IT" sz="1200" dirty="0" smtClean="0"/>
              <a:t>siano </a:t>
            </a:r>
            <a:r>
              <a:rPr lang="it-IT" sz="1200" dirty="0"/>
              <a:t>volti a permettere l’accesso, l’</a:t>
            </a:r>
            <a:r>
              <a:rPr lang="it-IT" sz="1200" i="1" dirty="0" err="1"/>
              <a:t>assessment</a:t>
            </a:r>
            <a:r>
              <a:rPr lang="it-IT" sz="1200" dirty="0"/>
              <a:t> e l’attuazione del progetto personalizzato per i beneficiari del REI, </a:t>
            </a:r>
            <a:r>
              <a:rPr lang="it-IT" sz="1200" b="1" dirty="0" smtClean="0"/>
              <a:t>deve</a:t>
            </a:r>
            <a:r>
              <a:rPr lang="it-IT" sz="1200" dirty="0" smtClean="0"/>
              <a:t> </a:t>
            </a:r>
            <a:r>
              <a:rPr lang="it-IT" sz="1200" b="1" dirty="0" smtClean="0"/>
              <a:t>evidentemente trattarsi </a:t>
            </a:r>
            <a:r>
              <a:rPr lang="it-IT" sz="1200" b="1" dirty="0"/>
              <a:t>di servizi integrati</a:t>
            </a:r>
            <a:r>
              <a:rPr lang="it-IT" sz="1200" dirty="0"/>
              <a:t>, non solo – come sopra evidenziato – nella rete dei servizi territoriali afferenti a diverse filiere amministrative (lavoro, salute, scuola, ecc.), ma </a:t>
            </a:r>
            <a:r>
              <a:rPr lang="it-IT" sz="1200" b="1" dirty="0"/>
              <a:t>innanzitutto nello specifico della rete degli interventi e dei servizi sociali</a:t>
            </a:r>
            <a:r>
              <a:rPr lang="it-IT" sz="1200" dirty="0"/>
              <a:t>. In alcuni casi è una diretta conseguenza delle caratteristiche del servizio: ad esempio, i punti per l’accesso al REI non vanno intesi come strutture separate, ma deve trattarsi di servizi pienamente integrati nelle funzioni del segretariato sociale, trattandosi tipicamente di servizi «multiutenza». Ma, più in generale</a:t>
            </a:r>
            <a:r>
              <a:rPr lang="it-IT" sz="1200" b="1" dirty="0"/>
              <a:t>, la necessità di garantire specifici sostegni ai beneficiari del REI non deve in alcun modo tradursi in una frammentazione ed autonomia dei servizi per le persone povere rispetto al complesso dei servizi sociali</a:t>
            </a:r>
            <a:r>
              <a:rPr lang="it-IT" sz="1200" dirty="0"/>
              <a:t>.  </a:t>
            </a:r>
          </a:p>
          <a:p>
            <a:pPr marL="84138" indent="0" algn="just">
              <a:spcBef>
                <a:spcPts val="0"/>
              </a:spcBef>
              <a:buNone/>
            </a:pPr>
            <a:endParaRPr lang="it-IT" sz="1200" dirty="0" smtClean="0"/>
          </a:p>
          <a:p>
            <a:pPr marL="84138" indent="0" algn="just">
              <a:spcBef>
                <a:spcPts val="0"/>
              </a:spcBef>
              <a:buNone/>
            </a:pPr>
            <a:r>
              <a:rPr lang="it-IT" sz="1200" dirty="0" smtClean="0"/>
              <a:t> </a:t>
            </a:r>
            <a:endParaRPr lang="it-IT" sz="1200" dirty="0"/>
          </a:p>
        </p:txBody>
      </p:sp>
      <p:pic>
        <p:nvPicPr>
          <p:cNvPr id="16" name="Immagine 15"/>
          <p:cNvPicPr>
            <a:picLocks noChangeAspect="1"/>
          </p:cNvPicPr>
          <p:nvPr/>
        </p:nvPicPr>
        <p:blipFill>
          <a:blip r:embed="rId2" cstate="print"/>
          <a:srcRect r="51938"/>
          <a:stretch>
            <a:fillRect/>
          </a:stretch>
        </p:blipFill>
        <p:spPr>
          <a:xfrm>
            <a:off x="9643108" y="277804"/>
            <a:ext cx="863879" cy="479323"/>
          </a:xfrm>
          <a:prstGeom prst="rect">
            <a:avLst/>
          </a:prstGeom>
        </p:spPr>
      </p:pic>
      <p:pic>
        <p:nvPicPr>
          <p:cNvPr id="2" name="Immagine 1"/>
          <p:cNvPicPr>
            <a:picLocks noChangeAspect="1"/>
          </p:cNvPicPr>
          <p:nvPr/>
        </p:nvPicPr>
        <p:blipFill>
          <a:blip r:embed="rId3"/>
          <a:stretch>
            <a:fillRect/>
          </a:stretch>
        </p:blipFill>
        <p:spPr>
          <a:xfrm>
            <a:off x="10684787" y="149760"/>
            <a:ext cx="585267" cy="585267"/>
          </a:xfrm>
          <a:prstGeom prst="rect">
            <a:avLst/>
          </a:prstGeom>
        </p:spPr>
      </p:pic>
    </p:spTree>
    <p:extLst>
      <p:ext uri="{BB962C8B-B14F-4D97-AF65-F5344CB8AC3E}">
        <p14:creationId xmlns:p14="http://schemas.microsoft.com/office/powerpoint/2010/main" val="41768814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431561" y="138977"/>
            <a:ext cx="10515600" cy="777875"/>
          </a:xfrm>
        </p:spPr>
        <p:txBody>
          <a:bodyPr>
            <a:normAutofit/>
          </a:bodyPr>
          <a:lstStyle/>
          <a:p>
            <a:r>
              <a:rPr lang="it-IT" sz="2400" b="1" dirty="0" smtClean="0"/>
              <a:t>Il punto di partenza: la spesa sociale dei comuni nell’area povertà</a:t>
            </a:r>
            <a:endParaRPr lang="it-IT" sz="2400" dirty="0"/>
          </a:p>
        </p:txBody>
      </p:sp>
      <p:sp>
        <p:nvSpPr>
          <p:cNvPr id="4" name="Segnaposto testo 3"/>
          <p:cNvSpPr>
            <a:spLocks noGrp="1"/>
          </p:cNvSpPr>
          <p:nvPr>
            <p:ph idx="1"/>
          </p:nvPr>
        </p:nvSpPr>
        <p:spPr>
          <a:xfrm>
            <a:off x="304556" y="3434362"/>
            <a:ext cx="11548777" cy="3154816"/>
          </a:xfrm>
        </p:spPr>
        <p:txBody>
          <a:bodyPr>
            <a:noAutofit/>
          </a:bodyPr>
          <a:lstStyle/>
          <a:p>
            <a:pPr marL="2963863" indent="0" algn="just">
              <a:spcBef>
                <a:spcPts val="0"/>
              </a:spcBef>
              <a:buNone/>
            </a:pPr>
            <a:r>
              <a:rPr lang="it-IT" sz="1200" dirty="0" smtClean="0"/>
              <a:t>Ma qual è</a:t>
            </a:r>
            <a:r>
              <a:rPr lang="it-IT" sz="1200" b="1" dirty="0" smtClean="0"/>
              <a:t> il punto di partenza per i servizi territoriali di contrasto alla povertà</a:t>
            </a:r>
            <a:r>
              <a:rPr lang="it-IT" sz="1200" dirty="0" smtClean="0"/>
              <a:t>? In via generale, secondo l’indagine Istat sulla spesa sociale dei comuni (ultimo anno disponibile, il 2014) per il contrasto alla povertà nei comuni italiani si spendono circa </a:t>
            </a:r>
            <a:r>
              <a:rPr lang="it-IT" sz="1200" b="1" dirty="0" smtClean="0"/>
              <a:t>488 milioni di euro l’anno</a:t>
            </a:r>
            <a:r>
              <a:rPr lang="it-IT" sz="1200" dirty="0" smtClean="0"/>
              <a:t>. Si tratta di una cifra relativamente piccola rispetto al complesso della spesa sociale territoriale, circa il 7% degli oltre 6,9 miliardi di euro del totale nazionale (figura in alto, a sinistra). La quota più rilevante è invece rivolta all’area dell’infanzia e della famiglia, per quasi il 40% (i soli nidi d’infanzia contano per oltre un miliardo di euro sui circa sette complessivi di spesa), mentre gli interventi per le persone con disabilità e per gli anziani complessivamente pesano per circa il 45% (rispettivamente, 25 e 20%). Evidentemente molti interventi per il contrasto alla povertà sono classificati sotto queste aree di utenza: ad esempio, per il sostegno economico a integrazione del reddito familiare, nell’area famiglia e minori i comuni hanno speso nel 2014 quasi 93 milioni di euro e nell’area disabili e anziani oltre 43 milioni. Ad ogni modo, qui si terrà conto della sola spesa esplicitamente classificata per interventi di contrasto alla povertà. </a:t>
            </a:r>
          </a:p>
          <a:p>
            <a:pPr marL="0" indent="0" algn="just">
              <a:spcBef>
                <a:spcPts val="0"/>
              </a:spcBef>
              <a:buNone/>
            </a:pPr>
            <a:r>
              <a:rPr lang="it-IT" sz="1200" dirty="0" smtClean="0"/>
              <a:t>In termini pro-capite, si tratta di </a:t>
            </a:r>
            <a:r>
              <a:rPr lang="it-IT" sz="1200" b="1" dirty="0" smtClean="0"/>
              <a:t>8 euro per residente, con una variabilità che va da 9,2 euro al Nord a 6,1 nel Mezzogiorno</a:t>
            </a:r>
            <a:r>
              <a:rPr lang="it-IT" sz="1200" dirty="0" smtClean="0"/>
              <a:t>. Ma, in realtà, confrontando le regioni, la variabilità è molto maggiore, la spesa pro-capite variando dagli oltre 33 euro della Sardegna ai meno di 2 del Molise e della Calabria (fig. in alto, al centro): tra il minimo e il massimo c’è cioè un rapporto di 1 a 20. Più in generale, comunque, </a:t>
            </a:r>
            <a:r>
              <a:rPr lang="it-IT" sz="1200" b="1" dirty="0" smtClean="0"/>
              <a:t>la spesa evidentemente non riflette il bisogno</a:t>
            </a:r>
            <a:r>
              <a:rPr lang="it-IT" sz="1200" dirty="0" smtClean="0"/>
              <a:t>: nel Mezzogiorno, a seconda degli indicatori utilizzati, si concentra la maggior parte dei poveri, mentre la spesa per il contrasto alla povertà è solo un quarto del totale nazionale (128 milioni di euro su 488). Quanto al tipo di interventi finanziati (fig. in alto, a sinistra), si tratta per circa la metà di contributi economici, per un settimo di strutture (centri diurni, strutture di accoglienza, dormitori) e per poco più di un terzo di interventi e servizi, sostanzialmente quelli descritti alle pagine precedenti, cui è invece destinata la quasi totalità delle risorse della quota servizi del Fondo povertà (fatta eccezione per 20 milioni di euro finalizzati ad interventi per i senza dimora e 5 milioni per i neo maggiorenni fuori dalla famiglia di origine, cfr. oltre). </a:t>
            </a:r>
          </a:p>
          <a:p>
            <a:pPr marL="0" indent="0" algn="just">
              <a:spcBef>
                <a:spcPts val="0"/>
              </a:spcBef>
              <a:buNone/>
            </a:pPr>
            <a:r>
              <a:rPr lang="it-IT" sz="1200" dirty="0" smtClean="0"/>
              <a:t>In sintesi, quindi, </a:t>
            </a:r>
            <a:r>
              <a:rPr lang="it-IT" sz="1200" b="1" dirty="0" smtClean="0"/>
              <a:t>la spesa territoriale per i servizi di contrasto alla povertà è relativamente bassa, concentrata sul sostegno economico e territorialmente sperequata</a:t>
            </a:r>
            <a:r>
              <a:rPr lang="it-IT" sz="1200" dirty="0" smtClean="0"/>
              <a:t>. </a:t>
            </a:r>
            <a:r>
              <a:rPr lang="it-IT" sz="1200" dirty="0"/>
              <a:t>L’esigenza di </a:t>
            </a:r>
            <a:r>
              <a:rPr lang="it-IT" sz="1200" dirty="0" smtClean="0"/>
              <a:t>un rafforzamento generale e </a:t>
            </a:r>
            <a:r>
              <a:rPr lang="it-IT" sz="1200" dirty="0"/>
              <a:t>di garanzia di un livello uniforme di servizi sul territorio è pertanto </a:t>
            </a:r>
            <a:r>
              <a:rPr lang="it-IT" sz="1200" dirty="0" smtClean="0"/>
              <a:t>evidente.</a:t>
            </a:r>
            <a:endParaRPr lang="it-IT" sz="1200" dirty="0"/>
          </a:p>
        </p:txBody>
      </p:sp>
      <p:pic>
        <p:nvPicPr>
          <p:cNvPr id="16" name="Immagine 15"/>
          <p:cNvPicPr>
            <a:picLocks noChangeAspect="1"/>
          </p:cNvPicPr>
          <p:nvPr/>
        </p:nvPicPr>
        <p:blipFill>
          <a:blip r:embed="rId2" cstate="print"/>
          <a:srcRect r="51938"/>
          <a:stretch>
            <a:fillRect/>
          </a:stretch>
        </p:blipFill>
        <p:spPr>
          <a:xfrm>
            <a:off x="9626170" y="277804"/>
            <a:ext cx="863879" cy="479323"/>
          </a:xfrm>
          <a:prstGeom prst="rect">
            <a:avLst/>
          </a:prstGeom>
        </p:spPr>
      </p:pic>
      <p:pic>
        <p:nvPicPr>
          <p:cNvPr id="13" name="Immagine 12"/>
          <p:cNvPicPr>
            <a:picLocks noChangeAspect="1"/>
          </p:cNvPicPr>
          <p:nvPr/>
        </p:nvPicPr>
        <p:blipFill>
          <a:blip r:embed="rId3" cstate="print"/>
          <a:stretch>
            <a:fillRect/>
          </a:stretch>
        </p:blipFill>
        <p:spPr>
          <a:xfrm>
            <a:off x="367722" y="3449164"/>
            <a:ext cx="2834928" cy="1639303"/>
          </a:xfrm>
          <a:prstGeom prst="rect">
            <a:avLst/>
          </a:prstGeom>
        </p:spPr>
      </p:pic>
      <p:grpSp>
        <p:nvGrpSpPr>
          <p:cNvPr id="3" name="Gruppo 2"/>
          <p:cNvGrpSpPr/>
          <p:nvPr/>
        </p:nvGrpSpPr>
        <p:grpSpPr>
          <a:xfrm>
            <a:off x="679037" y="757128"/>
            <a:ext cx="10799813" cy="2685407"/>
            <a:chOff x="384654" y="724700"/>
            <a:chExt cx="11225090" cy="2845131"/>
          </a:xfrm>
        </p:grpSpPr>
        <p:pic>
          <p:nvPicPr>
            <p:cNvPr id="12" name="Immagine 11"/>
            <p:cNvPicPr>
              <a:picLocks noChangeAspect="1"/>
            </p:cNvPicPr>
            <p:nvPr/>
          </p:nvPicPr>
          <p:blipFill>
            <a:blip r:embed="rId4" cstate="print"/>
            <a:stretch>
              <a:fillRect/>
            </a:stretch>
          </p:blipFill>
          <p:spPr>
            <a:xfrm>
              <a:off x="8436175" y="731723"/>
              <a:ext cx="3173569" cy="2838108"/>
            </a:xfrm>
            <a:prstGeom prst="rect">
              <a:avLst/>
            </a:prstGeom>
          </p:spPr>
        </p:pic>
        <p:pic>
          <p:nvPicPr>
            <p:cNvPr id="14" name="Immagine 13"/>
            <p:cNvPicPr>
              <a:picLocks noChangeAspect="1"/>
            </p:cNvPicPr>
            <p:nvPr/>
          </p:nvPicPr>
          <p:blipFill>
            <a:blip r:embed="rId5" cstate="print"/>
            <a:stretch>
              <a:fillRect/>
            </a:stretch>
          </p:blipFill>
          <p:spPr>
            <a:xfrm>
              <a:off x="384654" y="731723"/>
              <a:ext cx="3952295" cy="2838108"/>
            </a:xfrm>
            <a:prstGeom prst="rect">
              <a:avLst/>
            </a:prstGeom>
          </p:spPr>
        </p:pic>
        <p:pic>
          <p:nvPicPr>
            <p:cNvPr id="15" name="Immagine 14"/>
            <p:cNvPicPr>
              <a:picLocks noChangeAspect="1"/>
            </p:cNvPicPr>
            <p:nvPr/>
          </p:nvPicPr>
          <p:blipFill>
            <a:blip r:embed="rId6" cstate="print"/>
            <a:stretch>
              <a:fillRect/>
            </a:stretch>
          </p:blipFill>
          <p:spPr>
            <a:xfrm>
              <a:off x="4092164" y="724700"/>
              <a:ext cx="4352477" cy="2844038"/>
            </a:xfrm>
            <a:prstGeom prst="rect">
              <a:avLst/>
            </a:prstGeom>
          </p:spPr>
        </p:pic>
      </p:grpSp>
      <p:pic>
        <p:nvPicPr>
          <p:cNvPr id="18" name="Immagine 17"/>
          <p:cNvPicPr>
            <a:picLocks noChangeAspect="1"/>
          </p:cNvPicPr>
          <p:nvPr/>
        </p:nvPicPr>
        <p:blipFill>
          <a:blip r:embed="rId7"/>
          <a:stretch>
            <a:fillRect/>
          </a:stretch>
        </p:blipFill>
        <p:spPr>
          <a:xfrm>
            <a:off x="10569402" y="170463"/>
            <a:ext cx="586665" cy="586665"/>
          </a:xfrm>
          <a:prstGeom prst="rect">
            <a:avLst/>
          </a:prstGeom>
        </p:spPr>
      </p:pic>
    </p:spTree>
    <p:extLst>
      <p:ext uri="{BB962C8B-B14F-4D97-AF65-F5344CB8AC3E}">
        <p14:creationId xmlns:p14="http://schemas.microsoft.com/office/powerpoint/2010/main" val="375323317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24582</TotalTime>
  <Words>10620</Words>
  <Application>Microsoft Office PowerPoint</Application>
  <PresentationFormat>Widescreen</PresentationFormat>
  <Paragraphs>202</Paragraphs>
  <Slides>17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17</vt:i4>
      </vt:variant>
    </vt:vector>
  </HeadingPairs>
  <TitlesOfParts>
    <vt:vector size="22" baseType="lpstr">
      <vt:lpstr>Arial</vt:lpstr>
      <vt:lpstr>Calibri</vt:lpstr>
      <vt:lpstr>Calibri Light</vt:lpstr>
      <vt:lpstr>Garamond</vt:lpstr>
      <vt:lpstr>Tema di Office</vt:lpstr>
      <vt:lpstr>PIANO  per gli interventi e i servizi sociali di contrasto alla POVERTÀ 2018-20 </vt:lpstr>
      <vt:lpstr>Premessa</vt:lpstr>
      <vt:lpstr>La povertà in Italia</vt:lpstr>
      <vt:lpstr>La povertà in Italia (segue)</vt:lpstr>
      <vt:lpstr>REI e indicatori di povertà</vt:lpstr>
      <vt:lpstr>La quota per interventi e servizi del Fondo Povertà </vt:lpstr>
      <vt:lpstr>I livelli essenziali delle prestazioni nella lotta alla povertà</vt:lpstr>
      <vt:lpstr>La rete dei servizi e gli interventi a valere sul Fondo Povertà</vt:lpstr>
      <vt:lpstr>Il punto di partenza: la spesa sociale dei comuni nell’area povertà</vt:lpstr>
      <vt:lpstr>Le priorità: il servizio sociale professionale</vt:lpstr>
      <vt:lpstr>Il servizio sociale professionale: l’obiettivo</vt:lpstr>
      <vt:lpstr>Presentazione standard di PowerPoint</vt:lpstr>
      <vt:lpstr>I sostegni nel progetto personalizzato: l’obiettivo</vt:lpstr>
      <vt:lpstr>Le priorità: i punti per l’accesso al REI</vt:lpstr>
      <vt:lpstr>I punti per l’accesso al REI: l’obiettivo</vt:lpstr>
      <vt:lpstr>Il riparto della quota servizi del Fondo Povertà</vt:lpstr>
      <vt:lpstr>Gli  indicatori di riparto</vt:lpstr>
    </vt:vector>
  </TitlesOfParts>
  <Company>Ministero del Lavoro e delle Politiche Sociali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Lotta alla povertà</dc:title>
  <dc:creator>Tangorra Raffaele</dc:creator>
  <cp:lastModifiedBy>La Placa Concetta</cp:lastModifiedBy>
  <cp:revision>904</cp:revision>
  <cp:lastPrinted>2018-03-09T14:12:42Z</cp:lastPrinted>
  <dcterms:created xsi:type="dcterms:W3CDTF">2014-06-11T09:13:57Z</dcterms:created>
  <dcterms:modified xsi:type="dcterms:W3CDTF">2018-03-28T11:32:54Z</dcterms:modified>
</cp:coreProperties>
</file>